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5"/>
  </p:notesMasterIdLst>
  <p:sldIdLst>
    <p:sldId id="256" r:id="rId2"/>
    <p:sldId id="359" r:id="rId3"/>
    <p:sldId id="524" r:id="rId4"/>
    <p:sldId id="525" r:id="rId5"/>
    <p:sldId id="412" r:id="rId6"/>
    <p:sldId id="526" r:id="rId7"/>
    <p:sldId id="527" r:id="rId8"/>
    <p:sldId id="528" r:id="rId9"/>
    <p:sldId id="529" r:id="rId10"/>
    <p:sldId id="530" r:id="rId11"/>
    <p:sldId id="531" r:id="rId12"/>
    <p:sldId id="523" r:id="rId13"/>
    <p:sldId id="571" r:id="rId14"/>
    <p:sldId id="533" r:id="rId15"/>
    <p:sldId id="534" r:id="rId16"/>
    <p:sldId id="535" r:id="rId17"/>
    <p:sldId id="536" r:id="rId18"/>
    <p:sldId id="537" r:id="rId19"/>
    <p:sldId id="572" r:id="rId20"/>
    <p:sldId id="539" r:id="rId21"/>
    <p:sldId id="541" r:id="rId22"/>
    <p:sldId id="543" r:id="rId23"/>
    <p:sldId id="574" r:id="rId24"/>
    <p:sldId id="575" r:id="rId25"/>
    <p:sldId id="576" r:id="rId26"/>
    <p:sldId id="577" r:id="rId27"/>
    <p:sldId id="548" r:id="rId28"/>
    <p:sldId id="573" r:id="rId29"/>
    <p:sldId id="549" r:id="rId30"/>
    <p:sldId id="550" r:id="rId31"/>
    <p:sldId id="578" r:id="rId32"/>
    <p:sldId id="551" r:id="rId33"/>
    <p:sldId id="579" r:id="rId34"/>
    <p:sldId id="552" r:id="rId35"/>
    <p:sldId id="553" r:id="rId36"/>
    <p:sldId id="554" r:id="rId37"/>
    <p:sldId id="555" r:id="rId38"/>
    <p:sldId id="556" r:id="rId39"/>
    <p:sldId id="557" r:id="rId40"/>
    <p:sldId id="558" r:id="rId41"/>
    <p:sldId id="559" r:id="rId42"/>
    <p:sldId id="560" r:id="rId43"/>
    <p:sldId id="561" r:id="rId44"/>
    <p:sldId id="562" r:id="rId45"/>
    <p:sldId id="563" r:id="rId46"/>
    <p:sldId id="564" r:id="rId47"/>
    <p:sldId id="565" r:id="rId48"/>
    <p:sldId id="566" r:id="rId49"/>
    <p:sldId id="567" r:id="rId50"/>
    <p:sldId id="569" r:id="rId51"/>
    <p:sldId id="570" r:id="rId52"/>
    <p:sldId id="568" r:id="rId53"/>
    <p:sldId id="288" r:id="rId54"/>
  </p:sldIdLst>
  <p:sldSz cx="13004800" cy="9753600"/>
  <p:notesSz cx="6858000" cy="9144000"/>
  <p:defaultTextStyle>
    <a:lvl1pPr algn="ctr" defTabSz="584200">
      <a:defRPr sz="4000">
        <a:solidFill>
          <a:srgbClr val="FFFFFF"/>
        </a:solidFill>
        <a:latin typeface="+mn-lt"/>
        <a:ea typeface="+mn-ea"/>
        <a:cs typeface="+mn-cs"/>
        <a:sym typeface="American Typewriter"/>
      </a:defRPr>
    </a:lvl1pPr>
    <a:lvl2pPr indent="342900" algn="ctr" defTabSz="584200">
      <a:defRPr sz="4000">
        <a:solidFill>
          <a:srgbClr val="FFFFFF"/>
        </a:solidFill>
        <a:latin typeface="+mn-lt"/>
        <a:ea typeface="+mn-ea"/>
        <a:cs typeface="+mn-cs"/>
        <a:sym typeface="American Typewriter"/>
      </a:defRPr>
    </a:lvl2pPr>
    <a:lvl3pPr indent="685800" algn="ctr" defTabSz="584200">
      <a:defRPr sz="4000">
        <a:solidFill>
          <a:srgbClr val="FFFFFF"/>
        </a:solidFill>
        <a:latin typeface="+mn-lt"/>
        <a:ea typeface="+mn-ea"/>
        <a:cs typeface="+mn-cs"/>
        <a:sym typeface="American Typewriter"/>
      </a:defRPr>
    </a:lvl3pPr>
    <a:lvl4pPr indent="1028700" algn="ctr" defTabSz="584200">
      <a:defRPr sz="4000">
        <a:solidFill>
          <a:srgbClr val="FFFFFF"/>
        </a:solidFill>
        <a:latin typeface="+mn-lt"/>
        <a:ea typeface="+mn-ea"/>
        <a:cs typeface="+mn-cs"/>
        <a:sym typeface="American Typewriter"/>
      </a:defRPr>
    </a:lvl4pPr>
    <a:lvl5pPr indent="1371600" algn="ctr" defTabSz="584200">
      <a:defRPr sz="4000">
        <a:solidFill>
          <a:srgbClr val="FFFFFF"/>
        </a:solidFill>
        <a:latin typeface="+mn-lt"/>
        <a:ea typeface="+mn-ea"/>
        <a:cs typeface="+mn-cs"/>
        <a:sym typeface="American Typewriter"/>
      </a:defRPr>
    </a:lvl5pPr>
    <a:lvl6pPr indent="1714500" algn="ctr" defTabSz="584200">
      <a:defRPr sz="4000">
        <a:solidFill>
          <a:srgbClr val="FFFFFF"/>
        </a:solidFill>
        <a:latin typeface="+mn-lt"/>
        <a:ea typeface="+mn-ea"/>
        <a:cs typeface="+mn-cs"/>
        <a:sym typeface="American Typewriter"/>
      </a:defRPr>
    </a:lvl6pPr>
    <a:lvl7pPr indent="2057400" algn="ctr" defTabSz="584200">
      <a:defRPr sz="4000">
        <a:solidFill>
          <a:srgbClr val="FFFFFF"/>
        </a:solidFill>
        <a:latin typeface="+mn-lt"/>
        <a:ea typeface="+mn-ea"/>
        <a:cs typeface="+mn-cs"/>
        <a:sym typeface="American Typewriter"/>
      </a:defRPr>
    </a:lvl7pPr>
    <a:lvl8pPr indent="2400300" algn="ctr" defTabSz="584200">
      <a:defRPr sz="4000">
        <a:solidFill>
          <a:srgbClr val="FFFFFF"/>
        </a:solidFill>
        <a:latin typeface="+mn-lt"/>
        <a:ea typeface="+mn-ea"/>
        <a:cs typeface="+mn-cs"/>
        <a:sym typeface="American Typewriter"/>
      </a:defRPr>
    </a:lvl8pPr>
    <a:lvl9pPr indent="2743200" algn="ctr" defTabSz="584200">
      <a:defRPr sz="4000">
        <a:solidFill>
          <a:srgbClr val="FFFFFF"/>
        </a:solidFill>
        <a:latin typeface="+mn-lt"/>
        <a:ea typeface="+mn-ea"/>
        <a:cs typeface="+mn-cs"/>
        <a:sym typeface="American Typewriter"/>
      </a:defRPr>
    </a:lvl9pPr>
  </p:defaultTextStyle>
  <p:extLst>
    <p:ext uri="{EFAFB233-063F-42B5-8137-9DF3F51BA10A}">
      <p15:sldGuideLst xmlns:p15="http://schemas.microsoft.com/office/powerpoint/2012/main">
        <p15:guide id="1" orient="horz" pos="3072">
          <p15:clr>
            <a:srgbClr val="A4A3A4"/>
          </p15:clr>
        </p15:guide>
        <p15:guide id="2" pos="4096">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F24"/>
    <a:srgbClr val="FFBD9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Ref idx="minor">
          <a:srgbClr val="FFFFFF"/>
        </a:fontRef>
        <a:srgbClr val="FFFFFF"/>
      </a:tcTxStyle>
      <a:tcStyle>
        <a:tcBdr>
          <a:left>
            <a:ln w="25400" cap="flat">
              <a:solidFill>
                <a:srgbClr val="A9A9A9"/>
              </a:solidFill>
              <a:prstDash val="solid"/>
              <a:miter lim="400000"/>
            </a:ln>
          </a:left>
          <a:right>
            <a:ln w="25400" cap="flat">
              <a:solidFill>
                <a:srgbClr val="A9A9A9"/>
              </a:solidFill>
              <a:prstDash val="solid"/>
              <a:miter lim="400000"/>
            </a:ln>
          </a:right>
          <a:top>
            <a:ln w="25400" cap="flat">
              <a:solidFill>
                <a:srgbClr val="A9A9A9"/>
              </a:solidFill>
              <a:prstDash val="solid"/>
              <a:miter lim="400000"/>
            </a:ln>
          </a:top>
          <a:bottom>
            <a:ln w="25400" cap="flat">
              <a:solidFill>
                <a:srgbClr val="A9A9A9"/>
              </a:solidFill>
              <a:prstDash val="solid"/>
              <a:miter lim="400000"/>
            </a:ln>
          </a:bottom>
          <a:insideH>
            <a:ln w="25400" cap="flat">
              <a:solidFill>
                <a:srgbClr val="A9A9A9"/>
              </a:solidFill>
              <a:prstDash val="solid"/>
              <a:miter lim="400000"/>
            </a:ln>
          </a:insideH>
          <a:insideV>
            <a:ln w="25400" cap="flat">
              <a:solidFill>
                <a:srgbClr val="A9A9A9"/>
              </a:solidFill>
              <a:prstDash val="solid"/>
              <a:miter lim="400000"/>
            </a:ln>
          </a:insideV>
        </a:tcBdr>
        <a:fill>
          <a:noFill/>
        </a:fill>
      </a:tcStyle>
    </a:wholeTbl>
    <a:band2H>
      <a:tcTxStyle/>
      <a:tcStyle>
        <a:tcBdr/>
        <a:fill>
          <a:solidFill>
            <a:srgbClr val="000000">
              <a:alpha val="20000"/>
            </a:srgbClr>
          </a:solidFill>
        </a:fill>
      </a:tcStyle>
    </a:band2H>
    <a:firstCol>
      <a:tcTxStyle b="off" i="off">
        <a:fontRef idx="minor">
          <a:srgbClr val="FFFFFF"/>
        </a:fontRef>
        <a:srgbClr val="FFFFFF"/>
      </a:tcTxStyle>
      <a:tcStyle>
        <a:tcBdr>
          <a:left>
            <a:ln w="25400" cap="flat">
              <a:solidFill>
                <a:srgbClr val="A9A9A9"/>
              </a:solidFill>
              <a:prstDash val="solid"/>
              <a:miter lim="400000"/>
            </a:ln>
          </a:left>
          <a:right>
            <a:ln w="25400" cap="flat">
              <a:solidFill>
                <a:srgbClr val="A9A9A9"/>
              </a:solidFill>
              <a:prstDash val="solid"/>
              <a:miter lim="400000"/>
            </a:ln>
          </a:right>
          <a:top>
            <a:ln w="25400" cap="flat">
              <a:solidFill>
                <a:srgbClr val="A9A9A9"/>
              </a:solidFill>
              <a:prstDash val="solid"/>
              <a:miter lim="400000"/>
            </a:ln>
          </a:top>
          <a:bottom>
            <a:ln w="25400" cap="flat">
              <a:solidFill>
                <a:srgbClr val="A9A9A9"/>
              </a:solidFill>
              <a:prstDash val="solid"/>
              <a:miter lim="400000"/>
            </a:ln>
          </a:bottom>
          <a:insideH>
            <a:ln w="25400" cap="flat">
              <a:solidFill>
                <a:srgbClr val="A9A9A9"/>
              </a:solidFill>
              <a:prstDash val="solid"/>
              <a:miter lim="400000"/>
            </a:ln>
          </a:insideH>
          <a:insideV>
            <a:ln w="25400" cap="flat">
              <a:solidFill>
                <a:srgbClr val="A9A9A9"/>
              </a:solidFill>
              <a:prstDash val="solid"/>
              <a:miter lim="400000"/>
            </a:ln>
          </a:insideV>
        </a:tcBdr>
        <a:fill>
          <a:gradFill>
            <a:gsLst>
              <a:gs pos="0">
                <a:srgbClr val="679AEA">
                  <a:alpha val="25000"/>
                </a:srgbClr>
              </a:gs>
              <a:gs pos="100000">
                <a:srgbClr val="2E73D3">
                  <a:alpha val="25000"/>
                </a:srgbClr>
              </a:gs>
            </a:gsLst>
            <a:lin ang="5400000"/>
          </a:gradFill>
        </a:fill>
      </a:tcStyle>
    </a:firstCol>
    <a:lastRow>
      <a:tcTxStyle b="off" i="off">
        <a:fontRef idx="minor">
          <a:srgbClr val="FFFFFF"/>
        </a:fontRef>
        <a:srgbClr val="FFFFFF"/>
      </a:tcTxStyle>
      <a:tcStyle>
        <a:tcBdr>
          <a:left>
            <a:ln w="25400" cap="flat">
              <a:solidFill>
                <a:srgbClr val="A9A9A9"/>
              </a:solidFill>
              <a:prstDash val="solid"/>
              <a:miter lim="400000"/>
            </a:ln>
          </a:left>
          <a:right>
            <a:ln w="25400" cap="flat">
              <a:solidFill>
                <a:srgbClr val="A9A9A9"/>
              </a:solidFill>
              <a:prstDash val="solid"/>
              <a:miter lim="400000"/>
            </a:ln>
          </a:right>
          <a:top>
            <a:ln w="25400" cap="flat">
              <a:solidFill>
                <a:srgbClr val="A9A9A9"/>
              </a:solidFill>
              <a:prstDash val="solid"/>
              <a:miter lim="400000"/>
            </a:ln>
          </a:top>
          <a:bottom>
            <a:ln w="25400" cap="flat">
              <a:solidFill>
                <a:srgbClr val="A9A9A9"/>
              </a:solidFill>
              <a:prstDash val="solid"/>
              <a:miter lim="400000"/>
            </a:ln>
          </a:bottom>
          <a:insideH>
            <a:ln w="25400" cap="flat">
              <a:solidFill>
                <a:srgbClr val="A9A9A9"/>
              </a:solidFill>
              <a:prstDash val="solid"/>
              <a:miter lim="400000"/>
            </a:ln>
          </a:insideH>
          <a:insideV>
            <a:ln w="25400" cap="flat">
              <a:solidFill>
                <a:srgbClr val="A9A9A9"/>
              </a:solidFill>
              <a:prstDash val="solid"/>
              <a:miter lim="400000"/>
            </a:ln>
          </a:insideV>
        </a:tcBdr>
        <a:fill>
          <a:gradFill>
            <a:gsLst>
              <a:gs pos="0">
                <a:srgbClr val="679AEA">
                  <a:alpha val="25000"/>
                </a:srgbClr>
              </a:gs>
              <a:gs pos="100000">
                <a:srgbClr val="2E73D3">
                  <a:alpha val="25000"/>
                </a:srgbClr>
              </a:gs>
            </a:gsLst>
            <a:lin ang="5400000"/>
          </a:gradFill>
        </a:fill>
      </a:tcStyle>
    </a:lastRow>
    <a:firstRow>
      <a:tcTxStyle b="off" i="off">
        <a:fontRef idx="minor">
          <a:srgbClr val="FFFFFF"/>
        </a:fontRef>
        <a:srgbClr val="FFFFFF"/>
      </a:tcTxStyle>
      <a:tcStyle>
        <a:tcBdr>
          <a:left>
            <a:ln w="25400" cap="flat">
              <a:solidFill>
                <a:srgbClr val="A9A9A9"/>
              </a:solidFill>
              <a:prstDash val="solid"/>
              <a:miter lim="400000"/>
            </a:ln>
          </a:left>
          <a:right>
            <a:ln w="25400" cap="flat">
              <a:solidFill>
                <a:srgbClr val="A9A9A9"/>
              </a:solidFill>
              <a:prstDash val="solid"/>
              <a:miter lim="400000"/>
            </a:ln>
          </a:right>
          <a:top>
            <a:ln w="25400" cap="flat">
              <a:solidFill>
                <a:srgbClr val="A9A9A9"/>
              </a:solidFill>
              <a:prstDash val="solid"/>
              <a:miter lim="400000"/>
            </a:ln>
          </a:top>
          <a:bottom>
            <a:ln w="25400" cap="flat">
              <a:solidFill>
                <a:srgbClr val="A9A9A9"/>
              </a:solidFill>
              <a:prstDash val="solid"/>
              <a:miter lim="400000"/>
            </a:ln>
          </a:bottom>
          <a:insideH>
            <a:ln w="25400" cap="flat">
              <a:solidFill>
                <a:srgbClr val="A9A9A9"/>
              </a:solidFill>
              <a:prstDash val="solid"/>
              <a:miter lim="400000"/>
            </a:ln>
          </a:insideH>
          <a:insideV>
            <a:ln w="25400" cap="flat">
              <a:solidFill>
                <a:srgbClr val="A9A9A9"/>
              </a:solidFill>
              <a:prstDash val="solid"/>
              <a:miter lim="400000"/>
            </a:ln>
          </a:insideV>
        </a:tcBdr>
        <a:fill>
          <a:gradFill>
            <a:gsLst>
              <a:gs pos="0">
                <a:srgbClr val="679AEA">
                  <a:alpha val="25000"/>
                </a:srgbClr>
              </a:gs>
              <a:gs pos="100000">
                <a:srgbClr val="2E73D3">
                  <a:alpha val="25000"/>
                </a:srgbClr>
              </a:gs>
            </a:gsLst>
            <a:lin ang="5400000"/>
          </a:gra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
          <a:latin typeface="Helvetica Light"/>
          <a:ea typeface="Helvetica Light"/>
          <a:cs typeface="Helvetica Light"/>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
          <a:latin typeface="Helvetica Light"/>
          <a:ea typeface="Helvetica Light"/>
          <a:cs typeface="Helvetica Light"/>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715"/>
    <p:restoredTop sz="93209" autoAdjust="0"/>
  </p:normalViewPr>
  <p:slideViewPr>
    <p:cSldViewPr snapToGrid="0">
      <p:cViewPr varScale="1">
        <p:scale>
          <a:sx n="85" d="100"/>
          <a:sy n="85" d="100"/>
        </p:scale>
        <p:origin x="2352" y="200"/>
      </p:cViewPr>
      <p:guideLst>
        <p:guide orient="horz" pos="3072"/>
        <p:guide pos="4096"/>
      </p:guideLst>
    </p:cSldViewPr>
  </p:slideViewPr>
  <p:notesTextViewPr>
    <p:cViewPr>
      <p:scale>
        <a:sx n="1" d="1"/>
        <a:sy n="1" d="1"/>
      </p:scale>
      <p:origin x="0" y="0"/>
    </p:cViewPr>
  </p:notesTextViewPr>
  <p:notesViewPr>
    <p:cSldViewPr snapToGrid="0">
      <p:cViewPr varScale="1">
        <p:scale>
          <a:sx n="48" d="100"/>
          <a:sy n="48" d="100"/>
        </p:scale>
        <p:origin x="2048" y="4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tiff>
</file>

<file path=ppt/media/image11.tiff>
</file>

<file path=ppt/media/image12.tiff>
</file>

<file path=ppt/media/image13.tiff>
</file>

<file path=ppt/media/image14.png>
</file>

<file path=ppt/media/image15.png>
</file>

<file path=ppt/media/image16.png>
</file>

<file path=ppt/media/image2.png>
</file>

<file path=ppt/media/image3.png>
</file>

<file path=ppt/media/image4.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7" name="Shape 67"/>
          <p:cNvSpPr>
            <a:spLocks noGrp="1" noRot="1" noChangeAspect="1"/>
          </p:cNvSpPr>
          <p:nvPr>
            <p:ph type="sldImg"/>
          </p:nvPr>
        </p:nvSpPr>
        <p:spPr>
          <a:xfrm>
            <a:off x="1143000" y="685800"/>
            <a:ext cx="4572000" cy="3429000"/>
          </a:xfrm>
          <a:prstGeom prst="rect">
            <a:avLst/>
          </a:prstGeom>
        </p:spPr>
        <p:txBody>
          <a:bodyPr/>
          <a:lstStyle/>
          <a:p>
            <a:pPr lvl="0"/>
            <a:endParaRPr/>
          </a:p>
        </p:txBody>
      </p:sp>
      <p:sp>
        <p:nvSpPr>
          <p:cNvPr id="68" name="Shape 68"/>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636364103"/>
      </p:ext>
    </p:extLst>
  </p:cSld>
  <p:clrMap bg1="lt1" tx1="dk1" bg2="lt2" tx2="dk2" accent1="accent1" accent2="accent2" accent3="accent3" accent4="accent4" accent5="accent5" accent6="accent6" hlink="hlink" folHlink="folHlink"/>
  <p:notesStyle>
    <a:lvl1pPr defTabSz="584200">
      <a:defRPr sz="2200">
        <a:latin typeface="Lucida Grande"/>
        <a:ea typeface="Lucida Grande"/>
        <a:cs typeface="Lucida Grande"/>
        <a:sym typeface="Lucida Grande"/>
      </a:defRPr>
    </a:lvl1pPr>
    <a:lvl2pPr indent="228600" defTabSz="584200">
      <a:defRPr sz="2200">
        <a:latin typeface="Lucida Grande"/>
        <a:ea typeface="Lucida Grande"/>
        <a:cs typeface="Lucida Grande"/>
        <a:sym typeface="Lucida Grande"/>
      </a:defRPr>
    </a:lvl2pPr>
    <a:lvl3pPr indent="457200" defTabSz="584200">
      <a:defRPr sz="2200">
        <a:latin typeface="Lucida Grande"/>
        <a:ea typeface="Lucida Grande"/>
        <a:cs typeface="Lucida Grande"/>
        <a:sym typeface="Lucida Grande"/>
      </a:defRPr>
    </a:lvl3pPr>
    <a:lvl4pPr indent="685800" defTabSz="584200">
      <a:defRPr sz="2200">
        <a:latin typeface="Lucida Grande"/>
        <a:ea typeface="Lucida Grande"/>
        <a:cs typeface="Lucida Grande"/>
        <a:sym typeface="Lucida Grande"/>
      </a:defRPr>
    </a:lvl4pPr>
    <a:lvl5pPr indent="914400" defTabSz="584200">
      <a:defRPr sz="2200">
        <a:latin typeface="Lucida Grande"/>
        <a:ea typeface="Lucida Grande"/>
        <a:cs typeface="Lucida Grande"/>
        <a:sym typeface="Lucida Grande"/>
      </a:defRPr>
    </a:lvl5pPr>
    <a:lvl6pPr indent="1143000" defTabSz="584200">
      <a:defRPr sz="2200">
        <a:latin typeface="Lucida Grande"/>
        <a:ea typeface="Lucida Grande"/>
        <a:cs typeface="Lucida Grande"/>
        <a:sym typeface="Lucida Grande"/>
      </a:defRPr>
    </a:lvl6pPr>
    <a:lvl7pPr indent="1371600" defTabSz="584200">
      <a:defRPr sz="2200">
        <a:latin typeface="Lucida Grande"/>
        <a:ea typeface="Lucida Grande"/>
        <a:cs typeface="Lucida Grande"/>
        <a:sym typeface="Lucida Grande"/>
      </a:defRPr>
    </a:lvl7pPr>
    <a:lvl8pPr indent="1600200" defTabSz="584200">
      <a:defRPr sz="2200">
        <a:latin typeface="Lucida Grande"/>
        <a:ea typeface="Lucida Grande"/>
        <a:cs typeface="Lucida Grande"/>
        <a:sym typeface="Lucida Grande"/>
      </a:defRPr>
    </a:lvl8pPr>
    <a:lvl9pPr indent="1828800" defTabSz="584200">
      <a:defRPr sz="2200">
        <a:latin typeface="Lucida Grande"/>
        <a:ea typeface="Lucida Grande"/>
        <a:cs typeface="Lucida Grande"/>
        <a:sym typeface="Lucida Grand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A scientist may have some experimental results that need safekeeping; a small business may wish to produce invoices and monthly statements for its customers; a sports club may want to keep track of teams and subscriptions</a:t>
            </a:r>
          </a:p>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In this case, these items are customers and their transactions. A statement is simply a report of a particular customer’s transactions over some period of time. In the long term, the format of the statement may change, for example, to include aging or interest charges. However, the underlying transaction data will be the same. If the database is designed to reflect the fundamental data (customers and transactions), it will be able to evolve as the requirements change. The type of data will stay the same, but the reports can change. We might also change the way data is entered (transactions might be entered through a web page or via e-mail), and we might find additional uses for the data (customer data might be used for mail–outs as well as invoicing).</a:t>
            </a: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3</a:t>
            </a:fld>
            <a:endParaRPr lang="ko-KR" altLang="en-US"/>
          </a:p>
        </p:txBody>
      </p:sp>
    </p:spTree>
    <p:extLst>
      <p:ext uri="{BB962C8B-B14F-4D97-AF65-F5344CB8AC3E}">
        <p14:creationId xmlns:p14="http://schemas.microsoft.com/office/powerpoint/2010/main" val="10055764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Start by thinking about what a typical order might involve.</a:t>
            </a:r>
          </a:p>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Let’s say a family is in a motel for the night and rings up for curries for mum and dad and pizzas for the kids. </a:t>
            </a:r>
          </a:p>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Brainstorm about what data could be recorded at each step of the job.</a:t>
            </a: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15</a:t>
            </a:fld>
            <a:endParaRPr lang="ko-KR" altLang="en-US"/>
          </a:p>
        </p:txBody>
      </p:sp>
    </p:spTree>
    <p:extLst>
      <p:ext uri="{BB962C8B-B14F-4D97-AF65-F5344CB8AC3E}">
        <p14:creationId xmlns:p14="http://schemas.microsoft.com/office/powerpoint/2010/main" val="10656260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878063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indent="0">
              <a:buFont typeface="Arial" panose="020B0604020202020204" pitchFamily="34" charset="0"/>
              <a:buNone/>
            </a:pP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20</a:t>
            </a:fld>
            <a:endParaRPr lang="ko-KR" altLang="en-US"/>
          </a:p>
        </p:txBody>
      </p:sp>
    </p:spTree>
    <p:extLst>
      <p:ext uri="{BB962C8B-B14F-4D97-AF65-F5344CB8AC3E}">
        <p14:creationId xmlns:p14="http://schemas.microsoft.com/office/powerpoint/2010/main" val="1367304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indent="0">
              <a:buFont typeface="Arial" panose="020B0604020202020204" pitchFamily="34" charset="0"/>
              <a:buNone/>
            </a:pP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21</a:t>
            </a:fld>
            <a:endParaRPr lang="ko-KR" altLang="en-US"/>
          </a:p>
        </p:txBody>
      </p:sp>
    </p:spTree>
    <p:extLst>
      <p:ext uri="{BB962C8B-B14F-4D97-AF65-F5344CB8AC3E}">
        <p14:creationId xmlns:p14="http://schemas.microsoft.com/office/powerpoint/2010/main" val="10938223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indent="0">
              <a:buFont typeface="Arial" panose="020B0604020202020204" pitchFamily="34" charset="0"/>
              <a:buNone/>
            </a:pP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22</a:t>
            </a:fld>
            <a:endParaRPr lang="ko-KR" altLang="en-US"/>
          </a:p>
        </p:txBody>
      </p:sp>
    </p:spTree>
    <p:extLst>
      <p:ext uri="{BB962C8B-B14F-4D97-AF65-F5344CB8AC3E}">
        <p14:creationId xmlns:p14="http://schemas.microsoft.com/office/powerpoint/2010/main" val="15513890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83988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Recording the absence and being able to report it in several ways are clearly prime requirements. </a:t>
            </a:r>
          </a:p>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However, what about the sports teams? </a:t>
            </a:r>
          </a:p>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Does the system need to differentiate those children on teams (and if so does it need to know which teams)? </a:t>
            </a:r>
          </a:p>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Does the system need to know on which dates there are interschool matches?</a:t>
            </a:r>
          </a:p>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Probably not. Differentiating what the client </a:t>
            </a:r>
            <a:r>
              <a:rPr lang="en-US" altLang="ko-KR" sz="1200" b="0" i="1" u="none" strike="noStrike" kern="1200" baseline="0" dirty="0">
                <a:solidFill>
                  <a:schemeClr val="tx1"/>
                </a:solidFill>
                <a:latin typeface="+mn-lt"/>
                <a:ea typeface="+mn-ea"/>
                <a:cs typeface="+mn-cs"/>
              </a:rPr>
              <a:t>does </a:t>
            </a:r>
            <a:r>
              <a:rPr lang="en-US" altLang="ko-KR" sz="1200" b="0" i="0" u="none" strike="noStrike" kern="1200" baseline="0" dirty="0">
                <a:solidFill>
                  <a:schemeClr val="tx1"/>
                </a:solidFill>
                <a:latin typeface="+mn-lt"/>
                <a:ea typeface="+mn-ea"/>
                <a:cs typeface="+mn-cs"/>
              </a:rPr>
              <a:t>(if it’s sports day, tell the sports teacher) from what needs to be </a:t>
            </a:r>
            <a:r>
              <a:rPr lang="en-US" altLang="ko-KR" sz="1200" b="0" i="1" u="none" strike="noStrike" kern="1200" baseline="0" dirty="0">
                <a:solidFill>
                  <a:schemeClr val="tx1"/>
                </a:solidFill>
                <a:latin typeface="+mn-lt"/>
                <a:ea typeface="+mn-ea"/>
                <a:cs typeface="+mn-cs"/>
              </a:rPr>
              <a:t>recorded </a:t>
            </a:r>
            <a:r>
              <a:rPr lang="en-US" altLang="ko-KR" sz="1200" b="0" i="0" u="none" strike="noStrike" kern="1200" baseline="0" dirty="0">
                <a:solidFill>
                  <a:schemeClr val="tx1"/>
                </a:solidFill>
                <a:latin typeface="+mn-lt"/>
                <a:ea typeface="+mn-ea"/>
                <a:cs typeface="+mn-cs"/>
              </a:rPr>
              <a:t>is part of the scoping process. </a:t>
            </a:r>
          </a:p>
          <a:p>
            <a:pPr marL="171450" indent="-171450">
              <a:buFont typeface="Arial" panose="020B0604020202020204" pitchFamily="34" charset="0"/>
              <a:buChar char="•"/>
            </a:pPr>
            <a:r>
              <a:rPr lang="en-US" altLang="ko-KR" sz="1200" b="0" i="0" u="none" strike="noStrike" kern="1200" baseline="0">
                <a:solidFill>
                  <a:schemeClr val="tx1"/>
                </a:solidFill>
                <a:latin typeface="+mn-lt"/>
                <a:ea typeface="+mn-ea"/>
                <a:cs typeface="+mn-cs"/>
              </a:rPr>
              <a:t>The eventual solution for the sports part of the problem may be as complicated as recording all the details about teams, substitutes, and match dates, or may be as simple as handing the sports teacher a list of everyone who is absent each day and letting her sort it out.</a:t>
            </a: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26</a:t>
            </a:fld>
            <a:endParaRPr lang="ko-KR" altLang="en-US"/>
          </a:p>
        </p:txBody>
      </p:sp>
    </p:spTree>
    <p:extLst>
      <p:ext uri="{BB962C8B-B14F-4D97-AF65-F5344CB8AC3E}">
        <p14:creationId xmlns:p14="http://schemas.microsoft.com/office/powerpoint/2010/main" val="7497388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indent="0">
              <a:buFont typeface="Arial" panose="020B0604020202020204" pitchFamily="34" charset="0"/>
              <a:buNone/>
            </a:pP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27</a:t>
            </a:fld>
            <a:endParaRPr lang="ko-KR" altLang="en-US"/>
          </a:p>
        </p:txBody>
      </p:sp>
    </p:spTree>
    <p:extLst>
      <p:ext uri="{BB962C8B-B14F-4D97-AF65-F5344CB8AC3E}">
        <p14:creationId xmlns:p14="http://schemas.microsoft.com/office/powerpoint/2010/main" val="8246360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Start by thinking about what a typical order might involve.</a:t>
            </a:r>
          </a:p>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Let’s say a family is in a motel for the night and rings up for curries for mum and dad and pizzas for the kids. </a:t>
            </a:r>
          </a:p>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Brainstorm about what data could be recorded at each step of the job.</a:t>
            </a: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28</a:t>
            </a:fld>
            <a:endParaRPr lang="ko-KR" altLang="en-US"/>
          </a:p>
        </p:txBody>
      </p:sp>
    </p:spTree>
    <p:extLst>
      <p:ext uri="{BB962C8B-B14F-4D97-AF65-F5344CB8AC3E}">
        <p14:creationId xmlns:p14="http://schemas.microsoft.com/office/powerpoint/2010/main" val="41537916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171450" indent="-171450">
              <a:buFont typeface="Arial" panose="020B0604020202020204" pitchFamily="34" charset="0"/>
              <a:buChar char="•"/>
            </a:pP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29</a:t>
            </a:fld>
            <a:endParaRPr lang="ko-KR" altLang="en-US"/>
          </a:p>
        </p:txBody>
      </p:sp>
    </p:spTree>
    <p:extLst>
      <p:ext uri="{BB962C8B-B14F-4D97-AF65-F5344CB8AC3E}">
        <p14:creationId xmlns:p14="http://schemas.microsoft.com/office/powerpoint/2010/main" val="7667791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we look at ways to get an initial, accurate overview of the problem and express this with use cases. </a:t>
            </a:r>
          </a:p>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Then, having understood all the definitions, details, exceptions, irregularities, reasonable extensions, and uses of the system (gasp), we have to ensure that our abstract model captures the most important features accurately. </a:t>
            </a:r>
          </a:p>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It is, after all, the abstract model that will eventually be implemented.</a:t>
            </a: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4</a:t>
            </a:fld>
            <a:endParaRPr lang="ko-KR" altLang="en-US"/>
          </a:p>
        </p:txBody>
      </p:sp>
    </p:spTree>
    <p:extLst>
      <p:ext uri="{BB962C8B-B14F-4D97-AF65-F5344CB8AC3E}">
        <p14:creationId xmlns:p14="http://schemas.microsoft.com/office/powerpoint/2010/main" val="4268426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We will work through these steps in the context of Example 3-1.</a:t>
            </a: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30</a:t>
            </a:fld>
            <a:endParaRPr lang="ko-KR" altLang="en-US"/>
          </a:p>
        </p:txBody>
      </p:sp>
    </p:spTree>
    <p:extLst>
      <p:ext uri="{BB962C8B-B14F-4D97-AF65-F5344CB8AC3E}">
        <p14:creationId xmlns:p14="http://schemas.microsoft.com/office/powerpoint/2010/main" val="5994237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We will work through these steps in the context of Example 3-1.</a:t>
            </a: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31</a:t>
            </a:fld>
            <a:endParaRPr lang="ko-KR" altLang="en-US"/>
          </a:p>
        </p:txBody>
      </p:sp>
    </p:spTree>
    <p:extLst>
      <p:ext uri="{BB962C8B-B14F-4D97-AF65-F5344CB8AC3E}">
        <p14:creationId xmlns:p14="http://schemas.microsoft.com/office/powerpoint/2010/main" val="16395262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indent="0">
              <a:buFont typeface="Arial" panose="020B0604020202020204" pitchFamily="34" charset="0"/>
              <a:buNone/>
            </a:pP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32</a:t>
            </a:fld>
            <a:endParaRPr lang="ko-KR" altLang="en-US"/>
          </a:p>
        </p:txBody>
      </p:sp>
    </p:spTree>
    <p:extLst>
      <p:ext uri="{BB962C8B-B14F-4D97-AF65-F5344CB8AC3E}">
        <p14:creationId xmlns:p14="http://schemas.microsoft.com/office/powerpoint/2010/main" val="8460080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indent="0">
              <a:buFont typeface="Arial" panose="020B0604020202020204" pitchFamily="34" charset="0"/>
              <a:buNone/>
            </a:pP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33</a:t>
            </a:fld>
            <a:endParaRPr lang="ko-KR" altLang="en-US"/>
          </a:p>
        </p:txBody>
      </p:sp>
    </p:spTree>
    <p:extLst>
      <p:ext uri="{BB962C8B-B14F-4D97-AF65-F5344CB8AC3E}">
        <p14:creationId xmlns:p14="http://schemas.microsoft.com/office/powerpoint/2010/main" val="31416265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indent="0">
              <a:buFont typeface="Arial" panose="020B0604020202020204" pitchFamily="34" charset="0"/>
              <a:buNone/>
            </a:pP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34</a:t>
            </a:fld>
            <a:endParaRPr lang="ko-KR" altLang="en-US"/>
          </a:p>
        </p:txBody>
      </p:sp>
    </p:spTree>
    <p:extLst>
      <p:ext uri="{BB962C8B-B14F-4D97-AF65-F5344CB8AC3E}">
        <p14:creationId xmlns:p14="http://schemas.microsoft.com/office/powerpoint/2010/main" val="12765648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indent="0">
              <a:buFont typeface="Arial" panose="020B0604020202020204" pitchFamily="34" charset="0"/>
              <a:buNone/>
            </a:pP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35</a:t>
            </a:fld>
            <a:endParaRPr lang="ko-KR" altLang="en-US"/>
          </a:p>
        </p:txBody>
      </p:sp>
    </p:spTree>
    <p:extLst>
      <p:ext uri="{BB962C8B-B14F-4D97-AF65-F5344CB8AC3E}">
        <p14:creationId xmlns:p14="http://schemas.microsoft.com/office/powerpoint/2010/main" val="10743947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indent="0">
              <a:buFont typeface="Arial" panose="020B0604020202020204" pitchFamily="34" charset="0"/>
              <a:buNone/>
            </a:pP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36</a:t>
            </a:fld>
            <a:endParaRPr lang="ko-KR" altLang="en-US"/>
          </a:p>
        </p:txBody>
      </p:sp>
    </p:spTree>
    <p:extLst>
      <p:ext uri="{BB962C8B-B14F-4D97-AF65-F5344CB8AC3E}">
        <p14:creationId xmlns:p14="http://schemas.microsoft.com/office/powerpoint/2010/main" val="17690754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We will work through these steps in the context of Example 3-1.</a:t>
            </a: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37</a:t>
            </a:fld>
            <a:endParaRPr lang="ko-KR" altLang="en-US"/>
          </a:p>
        </p:txBody>
      </p:sp>
    </p:spTree>
    <p:extLst>
      <p:ext uri="{BB962C8B-B14F-4D97-AF65-F5344CB8AC3E}">
        <p14:creationId xmlns:p14="http://schemas.microsoft.com/office/powerpoint/2010/main" val="14978915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indent="0">
              <a:buFont typeface="Arial" panose="020B0604020202020204" pitchFamily="34" charset="0"/>
              <a:buNone/>
            </a:pP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38</a:t>
            </a:fld>
            <a:endParaRPr lang="ko-KR" altLang="en-US"/>
          </a:p>
        </p:txBody>
      </p:sp>
    </p:spTree>
    <p:extLst>
      <p:ext uri="{BB962C8B-B14F-4D97-AF65-F5344CB8AC3E}">
        <p14:creationId xmlns:p14="http://schemas.microsoft.com/office/powerpoint/2010/main" val="6110436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indent="0">
              <a:buFont typeface="Arial" panose="020B0604020202020204" pitchFamily="34" charset="0"/>
              <a:buNone/>
            </a:pP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40</a:t>
            </a:fld>
            <a:endParaRPr lang="ko-KR" altLang="en-US"/>
          </a:p>
        </p:txBody>
      </p:sp>
    </p:spTree>
    <p:extLst>
      <p:ext uri="{BB962C8B-B14F-4D97-AF65-F5344CB8AC3E}">
        <p14:creationId xmlns:p14="http://schemas.microsoft.com/office/powerpoint/2010/main" val="237465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8807C9EC-6344-46D0-ADA9-294A7D3D533F}" type="slidenum">
              <a:rPr lang="en-US" smtClean="0"/>
              <a:pPr/>
              <a:t>5</a:t>
            </a:fld>
            <a:endParaRPr lang="en-US"/>
          </a:p>
        </p:txBody>
      </p:sp>
    </p:spTree>
    <p:extLst>
      <p:ext uri="{BB962C8B-B14F-4D97-AF65-F5344CB8AC3E}">
        <p14:creationId xmlns:p14="http://schemas.microsoft.com/office/powerpoint/2010/main" val="109441304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42</a:t>
            </a:fld>
            <a:endParaRPr lang="ko-KR" altLang="en-US"/>
          </a:p>
        </p:txBody>
      </p:sp>
    </p:spTree>
    <p:extLst>
      <p:ext uri="{BB962C8B-B14F-4D97-AF65-F5344CB8AC3E}">
        <p14:creationId xmlns:p14="http://schemas.microsoft.com/office/powerpoint/2010/main" val="11577292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43</a:t>
            </a:fld>
            <a:endParaRPr lang="ko-KR" altLang="en-US"/>
          </a:p>
        </p:txBody>
      </p:sp>
    </p:spTree>
    <p:extLst>
      <p:ext uri="{BB962C8B-B14F-4D97-AF65-F5344CB8AC3E}">
        <p14:creationId xmlns:p14="http://schemas.microsoft.com/office/powerpoint/2010/main" val="15804949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indent="0">
              <a:buFont typeface="Arial" panose="020B0604020202020204" pitchFamily="34" charset="0"/>
              <a:buNone/>
            </a:pP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44</a:t>
            </a:fld>
            <a:endParaRPr lang="ko-KR" altLang="en-US"/>
          </a:p>
        </p:txBody>
      </p:sp>
    </p:spTree>
    <p:extLst>
      <p:ext uri="{BB962C8B-B14F-4D97-AF65-F5344CB8AC3E}">
        <p14:creationId xmlns:p14="http://schemas.microsoft.com/office/powerpoint/2010/main" val="557957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indent="0">
              <a:buFont typeface="Arial" panose="020B0604020202020204" pitchFamily="34" charset="0"/>
              <a:buNone/>
            </a:pP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45</a:t>
            </a:fld>
            <a:endParaRPr lang="ko-KR" altLang="en-US"/>
          </a:p>
        </p:txBody>
      </p:sp>
    </p:spTree>
    <p:extLst>
      <p:ext uri="{BB962C8B-B14F-4D97-AF65-F5344CB8AC3E}">
        <p14:creationId xmlns:p14="http://schemas.microsoft.com/office/powerpoint/2010/main" val="16761013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46</a:t>
            </a:fld>
            <a:endParaRPr lang="ko-KR" altLang="en-US"/>
          </a:p>
        </p:txBody>
      </p:sp>
    </p:spTree>
    <p:extLst>
      <p:ext uri="{BB962C8B-B14F-4D97-AF65-F5344CB8AC3E}">
        <p14:creationId xmlns:p14="http://schemas.microsoft.com/office/powerpoint/2010/main" val="100204813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47</a:t>
            </a:fld>
            <a:endParaRPr lang="ko-KR" altLang="en-US"/>
          </a:p>
        </p:txBody>
      </p:sp>
    </p:spTree>
    <p:extLst>
      <p:ext uri="{BB962C8B-B14F-4D97-AF65-F5344CB8AC3E}">
        <p14:creationId xmlns:p14="http://schemas.microsoft.com/office/powerpoint/2010/main" val="90714569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48</a:t>
            </a:fld>
            <a:endParaRPr lang="ko-KR" altLang="en-US"/>
          </a:p>
        </p:txBody>
      </p:sp>
    </p:spTree>
    <p:extLst>
      <p:ext uri="{BB962C8B-B14F-4D97-AF65-F5344CB8AC3E}">
        <p14:creationId xmlns:p14="http://schemas.microsoft.com/office/powerpoint/2010/main" val="165366216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49</a:t>
            </a:fld>
            <a:endParaRPr lang="ko-KR" altLang="en-US"/>
          </a:p>
        </p:txBody>
      </p:sp>
    </p:spTree>
    <p:extLst>
      <p:ext uri="{BB962C8B-B14F-4D97-AF65-F5344CB8AC3E}">
        <p14:creationId xmlns:p14="http://schemas.microsoft.com/office/powerpoint/2010/main" val="111699132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51</a:t>
            </a:fld>
            <a:endParaRPr lang="ko-KR" altLang="en-US"/>
          </a:p>
        </p:txBody>
      </p:sp>
    </p:spTree>
    <p:extLst>
      <p:ext uri="{BB962C8B-B14F-4D97-AF65-F5344CB8AC3E}">
        <p14:creationId xmlns:p14="http://schemas.microsoft.com/office/powerpoint/2010/main" val="2361121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Use cases can be at many different levels, from high–level corporate goals down to descriptions of small program modules.</a:t>
            </a: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6</a:t>
            </a:fld>
            <a:endParaRPr lang="ko-KR" altLang="en-US"/>
          </a:p>
        </p:txBody>
      </p:sp>
    </p:spTree>
    <p:extLst>
      <p:ext uri="{BB962C8B-B14F-4D97-AF65-F5344CB8AC3E}">
        <p14:creationId xmlns:p14="http://schemas.microsoft.com/office/powerpoint/2010/main" val="3139239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Recording the absence and being able to report it in several ways are clearly prime requirements. </a:t>
            </a:r>
          </a:p>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However, what about the sports teams? </a:t>
            </a:r>
          </a:p>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Does the system need to differentiate those children on teams (and if so does it need to know which teams)? </a:t>
            </a:r>
          </a:p>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Does the system need to know on which dates there are interschool matches?</a:t>
            </a:r>
          </a:p>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Probably not. Differentiating what the client </a:t>
            </a:r>
            <a:r>
              <a:rPr lang="en-US" altLang="ko-KR" sz="1200" b="0" i="1" u="none" strike="noStrike" kern="1200" baseline="0" dirty="0">
                <a:solidFill>
                  <a:schemeClr val="tx1"/>
                </a:solidFill>
                <a:latin typeface="+mn-lt"/>
                <a:ea typeface="+mn-ea"/>
                <a:cs typeface="+mn-cs"/>
              </a:rPr>
              <a:t>does </a:t>
            </a:r>
            <a:r>
              <a:rPr lang="en-US" altLang="ko-KR" sz="1200" b="0" i="0" u="none" strike="noStrike" kern="1200" baseline="0" dirty="0">
                <a:solidFill>
                  <a:schemeClr val="tx1"/>
                </a:solidFill>
                <a:latin typeface="+mn-lt"/>
                <a:ea typeface="+mn-ea"/>
                <a:cs typeface="+mn-cs"/>
              </a:rPr>
              <a:t>(if it’s sports day, tell the sports teacher) from what needs to be </a:t>
            </a:r>
            <a:r>
              <a:rPr lang="en-US" altLang="ko-KR" sz="1200" b="0" i="1" u="none" strike="noStrike" kern="1200" baseline="0" dirty="0">
                <a:solidFill>
                  <a:schemeClr val="tx1"/>
                </a:solidFill>
                <a:latin typeface="+mn-lt"/>
                <a:ea typeface="+mn-ea"/>
                <a:cs typeface="+mn-cs"/>
              </a:rPr>
              <a:t>recorded </a:t>
            </a:r>
            <a:r>
              <a:rPr lang="en-US" altLang="ko-KR" sz="1200" b="0" i="0" u="none" strike="noStrike" kern="1200" baseline="0" dirty="0">
                <a:solidFill>
                  <a:schemeClr val="tx1"/>
                </a:solidFill>
                <a:latin typeface="+mn-lt"/>
                <a:ea typeface="+mn-ea"/>
                <a:cs typeface="+mn-cs"/>
              </a:rPr>
              <a:t>is part of the scoping process. </a:t>
            </a:r>
          </a:p>
          <a:p>
            <a:pPr marL="171450" indent="-171450">
              <a:buFont typeface="Arial" panose="020B0604020202020204" pitchFamily="34" charset="0"/>
              <a:buChar char="•"/>
            </a:pPr>
            <a:r>
              <a:rPr lang="en-US" altLang="ko-KR" sz="1200" b="0" i="0" u="none" strike="noStrike" kern="1200" baseline="0">
                <a:solidFill>
                  <a:schemeClr val="tx1"/>
                </a:solidFill>
                <a:latin typeface="+mn-lt"/>
                <a:ea typeface="+mn-ea"/>
                <a:cs typeface="+mn-cs"/>
              </a:rPr>
              <a:t>The eventual solution for the sports part of the problem may be as complicated as recording all the details about teams, substitutes, and match dates, or may be as simple as handing the sports teacher a list of everyone who is absent each day and letting her sort it out.</a:t>
            </a: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10</a:t>
            </a:fld>
            <a:endParaRPr lang="ko-KR" altLang="en-US"/>
          </a:p>
        </p:txBody>
      </p:sp>
    </p:spTree>
    <p:extLst>
      <p:ext uri="{BB962C8B-B14F-4D97-AF65-F5344CB8AC3E}">
        <p14:creationId xmlns:p14="http://schemas.microsoft.com/office/powerpoint/2010/main" val="10909370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indent="0">
              <a:buFont typeface="Arial" panose="020B0604020202020204" pitchFamily="34" charset="0"/>
              <a:buNone/>
            </a:pP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11</a:t>
            </a:fld>
            <a:endParaRPr lang="ko-KR" altLang="en-US"/>
          </a:p>
        </p:txBody>
      </p:sp>
    </p:spTree>
    <p:extLst>
      <p:ext uri="{BB962C8B-B14F-4D97-AF65-F5344CB8AC3E}">
        <p14:creationId xmlns:p14="http://schemas.microsoft.com/office/powerpoint/2010/main" val="16561480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778291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Recording the absence and being able to report it in several ways are clearly prime requirements. </a:t>
            </a:r>
          </a:p>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However, what about the sports teams? </a:t>
            </a:r>
          </a:p>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Does the system need to differentiate those children on teams (and if so does it need to know which teams)? </a:t>
            </a:r>
          </a:p>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Does the system need to know on which dates there are interschool matches?</a:t>
            </a:r>
          </a:p>
          <a:p>
            <a:pPr marL="171450" indent="-171450">
              <a:buFont typeface="Arial" panose="020B0604020202020204" pitchFamily="34" charset="0"/>
              <a:buChar char="•"/>
            </a:pPr>
            <a:r>
              <a:rPr lang="en-US" altLang="ko-KR" sz="1200" b="0" i="0" u="none" strike="noStrike" kern="1200" baseline="0" dirty="0">
                <a:solidFill>
                  <a:schemeClr val="tx1"/>
                </a:solidFill>
                <a:latin typeface="+mn-lt"/>
                <a:ea typeface="+mn-ea"/>
                <a:cs typeface="+mn-cs"/>
              </a:rPr>
              <a:t>Probably not. Differentiating what the client </a:t>
            </a:r>
            <a:r>
              <a:rPr lang="en-US" altLang="ko-KR" sz="1200" b="0" i="1" u="none" strike="noStrike" kern="1200" baseline="0" dirty="0">
                <a:solidFill>
                  <a:schemeClr val="tx1"/>
                </a:solidFill>
                <a:latin typeface="+mn-lt"/>
                <a:ea typeface="+mn-ea"/>
                <a:cs typeface="+mn-cs"/>
              </a:rPr>
              <a:t>does </a:t>
            </a:r>
            <a:r>
              <a:rPr lang="en-US" altLang="ko-KR" sz="1200" b="0" i="0" u="none" strike="noStrike" kern="1200" baseline="0" dirty="0">
                <a:solidFill>
                  <a:schemeClr val="tx1"/>
                </a:solidFill>
                <a:latin typeface="+mn-lt"/>
                <a:ea typeface="+mn-ea"/>
                <a:cs typeface="+mn-cs"/>
              </a:rPr>
              <a:t>(if it’s sports day, tell the sports teacher) from what needs to be </a:t>
            </a:r>
            <a:r>
              <a:rPr lang="en-US" altLang="ko-KR" sz="1200" b="0" i="1" u="none" strike="noStrike" kern="1200" baseline="0" dirty="0">
                <a:solidFill>
                  <a:schemeClr val="tx1"/>
                </a:solidFill>
                <a:latin typeface="+mn-lt"/>
                <a:ea typeface="+mn-ea"/>
                <a:cs typeface="+mn-cs"/>
              </a:rPr>
              <a:t>recorded </a:t>
            </a:r>
            <a:r>
              <a:rPr lang="en-US" altLang="ko-KR" sz="1200" b="0" i="0" u="none" strike="noStrike" kern="1200" baseline="0" dirty="0">
                <a:solidFill>
                  <a:schemeClr val="tx1"/>
                </a:solidFill>
                <a:latin typeface="+mn-lt"/>
                <a:ea typeface="+mn-ea"/>
                <a:cs typeface="+mn-cs"/>
              </a:rPr>
              <a:t>is part of the scoping process. </a:t>
            </a:r>
          </a:p>
          <a:p>
            <a:pPr marL="171450" indent="-171450">
              <a:buFont typeface="Arial" panose="020B0604020202020204" pitchFamily="34" charset="0"/>
              <a:buChar char="•"/>
            </a:pPr>
            <a:r>
              <a:rPr lang="en-US" altLang="ko-KR" sz="1200" b="0" i="0" u="none" strike="noStrike" kern="1200" baseline="0">
                <a:solidFill>
                  <a:schemeClr val="tx1"/>
                </a:solidFill>
                <a:latin typeface="+mn-lt"/>
                <a:ea typeface="+mn-ea"/>
                <a:cs typeface="+mn-cs"/>
              </a:rPr>
              <a:t>The eventual solution for the sports part of the problem may be as complicated as recording all the details about teams, substitutes, and match dates, or may be as simple as handing the sports teacher a list of everyone who is absent each day and letting her sort it out.</a:t>
            </a: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13</a:t>
            </a:fld>
            <a:endParaRPr lang="ko-KR" altLang="en-US"/>
          </a:p>
        </p:txBody>
      </p:sp>
    </p:spTree>
    <p:extLst>
      <p:ext uri="{BB962C8B-B14F-4D97-AF65-F5344CB8AC3E}">
        <p14:creationId xmlns:p14="http://schemas.microsoft.com/office/powerpoint/2010/main" val="40992649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z="1200" b="0" i="0" u="none" strike="noStrike" kern="1200" baseline="0" dirty="0">
                <a:solidFill>
                  <a:schemeClr val="tx1"/>
                </a:solidFill>
                <a:latin typeface="+mn-lt"/>
                <a:ea typeface="+mn-ea"/>
                <a:cs typeface="+mn-cs"/>
              </a:rPr>
              <a:t>The first five of the preceding tasks may involve entering data into the system, while the last task involves reporting on information already in the system.</a:t>
            </a:r>
            <a:endParaRPr lang="ko-KR" altLang="en-US" dirty="0"/>
          </a:p>
        </p:txBody>
      </p:sp>
      <p:sp>
        <p:nvSpPr>
          <p:cNvPr id="4" name="슬라이드 번호 개체 틀 3"/>
          <p:cNvSpPr>
            <a:spLocks noGrp="1"/>
          </p:cNvSpPr>
          <p:nvPr>
            <p:ph type="sldNum" sz="quarter" idx="10"/>
          </p:nvPr>
        </p:nvSpPr>
        <p:spPr>
          <a:xfrm>
            <a:off x="5623698" y="6456612"/>
            <a:ext cx="4302230" cy="339884"/>
          </a:xfrm>
          <a:prstGeom prst="rect">
            <a:avLst/>
          </a:prstGeom>
        </p:spPr>
        <p:txBody>
          <a:bodyPr/>
          <a:lstStyle/>
          <a:p>
            <a:fld id="{5C2100BA-4D27-422E-9590-AF372E97C94B}" type="slidenum">
              <a:rPr lang="ko-KR" altLang="en-US" smtClean="0"/>
              <a:t>14</a:t>
            </a:fld>
            <a:endParaRPr lang="ko-KR" altLang="en-US"/>
          </a:p>
        </p:txBody>
      </p:sp>
    </p:spTree>
    <p:extLst>
      <p:ext uri="{BB962C8B-B14F-4D97-AF65-F5344CB8AC3E}">
        <p14:creationId xmlns:p14="http://schemas.microsoft.com/office/powerpoint/2010/main" val="10510044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94080" y="1317203"/>
            <a:ext cx="11216640" cy="4057226"/>
          </a:xfrm>
        </p:spPr>
        <p:txBody>
          <a:bodyPr anchor="b"/>
          <a:lstStyle>
            <a:lvl1pPr algn="ctr">
              <a:lnSpc>
                <a:spcPct val="100000"/>
              </a:lnSpc>
              <a:defRPr sz="7200"/>
            </a:lvl1pPr>
          </a:lstStyle>
          <a:p>
            <a:r>
              <a:rPr lang="en-US" dirty="0"/>
              <a:t>Click to edit Master title style</a:t>
            </a:r>
          </a:p>
        </p:txBody>
      </p:sp>
      <p:sp>
        <p:nvSpPr>
          <p:cNvPr id="3" name="Text Placeholder 2"/>
          <p:cNvSpPr>
            <a:spLocks noGrp="1"/>
          </p:cNvSpPr>
          <p:nvPr>
            <p:ph type="body" idx="1"/>
          </p:nvPr>
        </p:nvSpPr>
        <p:spPr>
          <a:xfrm>
            <a:off x="894080" y="5741424"/>
            <a:ext cx="11216640" cy="2133599"/>
          </a:xfrm>
        </p:spPr>
        <p:txBody>
          <a:bodyPr/>
          <a:lstStyle>
            <a:lvl1pPr marL="0" indent="0" algn="ctr">
              <a:buNone/>
              <a:defRPr sz="2900">
                <a:solidFill>
                  <a:schemeClr val="bg1"/>
                </a:solidFill>
              </a:defRPr>
            </a:lvl1pPr>
            <a:lvl2pPr marL="546171" indent="0">
              <a:buNone/>
              <a:defRPr sz="2400">
                <a:solidFill>
                  <a:schemeClr val="tx1">
                    <a:tint val="75000"/>
                  </a:schemeClr>
                </a:solidFill>
              </a:defRPr>
            </a:lvl2pPr>
            <a:lvl3pPr marL="1092342" indent="0">
              <a:buNone/>
              <a:defRPr sz="2200">
                <a:solidFill>
                  <a:schemeClr val="tx1">
                    <a:tint val="75000"/>
                  </a:schemeClr>
                </a:solidFill>
              </a:defRPr>
            </a:lvl3pPr>
            <a:lvl4pPr marL="1638513" indent="0">
              <a:buNone/>
              <a:defRPr sz="1900">
                <a:solidFill>
                  <a:schemeClr val="tx1">
                    <a:tint val="75000"/>
                  </a:schemeClr>
                </a:solidFill>
              </a:defRPr>
            </a:lvl4pPr>
            <a:lvl5pPr marL="2184684" indent="0">
              <a:buNone/>
              <a:defRPr sz="1900">
                <a:solidFill>
                  <a:schemeClr val="tx1">
                    <a:tint val="75000"/>
                  </a:schemeClr>
                </a:solidFill>
              </a:defRPr>
            </a:lvl5pPr>
            <a:lvl6pPr marL="2730856" indent="0">
              <a:buNone/>
              <a:defRPr sz="1900">
                <a:solidFill>
                  <a:schemeClr val="tx1">
                    <a:tint val="75000"/>
                  </a:schemeClr>
                </a:solidFill>
              </a:defRPr>
            </a:lvl6pPr>
            <a:lvl7pPr marL="3277027" indent="0">
              <a:buNone/>
              <a:defRPr sz="1900">
                <a:solidFill>
                  <a:schemeClr val="tx1">
                    <a:tint val="75000"/>
                  </a:schemeClr>
                </a:solidFill>
              </a:defRPr>
            </a:lvl7pPr>
            <a:lvl8pPr marL="3823198" indent="0">
              <a:buNone/>
              <a:defRPr sz="1900">
                <a:solidFill>
                  <a:schemeClr val="tx1">
                    <a:tint val="75000"/>
                  </a:schemeClr>
                </a:solidFill>
              </a:defRPr>
            </a:lvl8pPr>
            <a:lvl9pPr marL="4369369" indent="0">
              <a:buNone/>
              <a:defRPr sz="19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a:xfrm>
            <a:off x="894080" y="9040143"/>
            <a:ext cx="2926080" cy="519289"/>
          </a:xfrm>
          <a:prstGeom prst="rect">
            <a:avLst/>
          </a:prstGeom>
        </p:spPr>
        <p:txBody>
          <a:bodyPr lIns="109234" tIns="54617" rIns="109234" bIns="54617"/>
          <a:lstStyle/>
          <a:p>
            <a:fld id="{670FF0DC-4CC6-E74B-ADE9-A3A724E54A70}" type="datetime1">
              <a:rPr lang="en-US" smtClean="0"/>
              <a:t>2/26/19</a:t>
            </a:fld>
            <a:endParaRPr lang="en-US"/>
          </a:p>
        </p:txBody>
      </p:sp>
      <p:sp>
        <p:nvSpPr>
          <p:cNvPr id="5" name="Footer Placeholder 4"/>
          <p:cNvSpPr>
            <a:spLocks noGrp="1"/>
          </p:cNvSpPr>
          <p:nvPr>
            <p:ph type="ftr" sz="quarter" idx="11"/>
          </p:nvPr>
        </p:nvSpPr>
        <p:spPr>
          <a:xfrm>
            <a:off x="4307840" y="9040143"/>
            <a:ext cx="4389120" cy="519289"/>
          </a:xfrm>
          <a:prstGeom prst="rect">
            <a:avLst/>
          </a:prstGeom>
        </p:spPr>
        <p:txBody>
          <a:bodyPr lIns="109234" tIns="54617" rIns="109234" bIns="54617"/>
          <a:lstStyle/>
          <a:p>
            <a:endParaRPr lang="en-US"/>
          </a:p>
        </p:txBody>
      </p:sp>
      <p:sp>
        <p:nvSpPr>
          <p:cNvPr id="6" name="Slide Number Placeholder 5"/>
          <p:cNvSpPr>
            <a:spLocks noGrp="1"/>
          </p:cNvSpPr>
          <p:nvPr>
            <p:ph type="sldNum" sz="quarter" idx="12"/>
          </p:nvPr>
        </p:nvSpPr>
        <p:spPr/>
        <p:txBody>
          <a:bodyPr/>
          <a:lstStyle/>
          <a:p>
            <a:fld id="{40A01959-B587-3B45-A9B3-C17F42F09305}" type="slidenum">
              <a:rPr lang="en-US" smtClean="0"/>
              <a:t>‹#›</a:t>
            </a:fld>
            <a:endParaRPr lang="en-US"/>
          </a:p>
        </p:txBody>
      </p:sp>
      <p:sp>
        <p:nvSpPr>
          <p:cNvPr id="7" name="Rectangle 8"/>
          <p:cNvSpPr/>
          <p:nvPr userDrawn="1"/>
        </p:nvSpPr>
        <p:spPr>
          <a:xfrm>
            <a:off x="0" y="1"/>
            <a:ext cx="13004800" cy="37370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700" b="1" i="1" dirty="0">
              <a:solidFill>
                <a:schemeClr val="tx1">
                  <a:lumMod val="65000"/>
                  <a:lumOff val="35000"/>
                </a:schemeClr>
              </a:solidFill>
              <a:latin typeface="+mj-lt"/>
            </a:endParaRPr>
          </a:p>
        </p:txBody>
      </p:sp>
    </p:spTree>
    <p:extLst>
      <p:ext uri="{BB962C8B-B14F-4D97-AF65-F5344CB8AC3E}">
        <p14:creationId xmlns:p14="http://schemas.microsoft.com/office/powerpoint/2010/main" val="19411589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50239" y="798473"/>
            <a:ext cx="11704322" cy="1192108"/>
          </a:xfrm>
        </p:spPr>
        <p:txBody>
          <a:bodyPr/>
          <a:lstStyle>
            <a:lvl1pPr>
              <a:lnSpc>
                <a:spcPct val="100000"/>
              </a:lnSpc>
              <a:defRPr/>
            </a:lvl1pPr>
          </a:lstStyle>
          <a:p>
            <a:r>
              <a:rPr lang="en-US" dirty="0"/>
              <a:t>Click to edit Master title style</a:t>
            </a:r>
          </a:p>
        </p:txBody>
      </p:sp>
      <p:sp>
        <p:nvSpPr>
          <p:cNvPr id="3" name="Content Placeholder 2"/>
          <p:cNvSpPr>
            <a:spLocks noGrp="1"/>
          </p:cNvSpPr>
          <p:nvPr>
            <p:ph idx="1"/>
          </p:nvPr>
        </p:nvSpPr>
        <p:spPr>
          <a:xfrm>
            <a:off x="650239" y="2255518"/>
            <a:ext cx="11704322" cy="7044268"/>
          </a:xfrm>
        </p:spPr>
        <p:txBody>
          <a:bodyPr/>
          <a:lstStyle>
            <a:lvl3pPr>
              <a:defRPr sz="3200"/>
            </a:lvl3pPr>
            <a:lvl4pPr>
              <a:defRPr sz="2800"/>
            </a:lvl4pPr>
            <a:lvl5pPr>
              <a:defRPr sz="2400"/>
            </a:lvl5pPr>
          </a:lstStyle>
          <a:p>
            <a:pPr lvl="0"/>
            <a:r>
              <a:rPr lang="en-US" dirty="0"/>
              <a:t>Click to edit Master text styles</a:t>
            </a:r>
          </a:p>
          <a:p>
            <a:pPr lvl="2"/>
            <a:r>
              <a:rPr lang="en-US" dirty="0"/>
              <a:t>Second level</a:t>
            </a:r>
          </a:p>
          <a:p>
            <a:pPr lvl="3"/>
            <a:r>
              <a:rPr lang="en-US" dirty="0"/>
              <a:t>Third level</a:t>
            </a:r>
          </a:p>
          <a:p>
            <a:pPr lvl="4"/>
            <a:r>
              <a:rPr lang="en-US" dirty="0"/>
              <a:t>Fourth level</a:t>
            </a:r>
          </a:p>
        </p:txBody>
      </p:sp>
      <p:sp>
        <p:nvSpPr>
          <p:cNvPr id="4" name="Date Placeholder 3"/>
          <p:cNvSpPr>
            <a:spLocks noGrp="1"/>
          </p:cNvSpPr>
          <p:nvPr>
            <p:ph type="dt" sz="half" idx="10"/>
          </p:nvPr>
        </p:nvSpPr>
        <p:spPr>
          <a:xfrm>
            <a:off x="894080" y="9040143"/>
            <a:ext cx="2926080" cy="519289"/>
          </a:xfrm>
          <a:prstGeom prst="rect">
            <a:avLst/>
          </a:prstGeom>
        </p:spPr>
        <p:txBody>
          <a:bodyPr lIns="109234" tIns="54617" rIns="109234" bIns="54617"/>
          <a:lstStyle/>
          <a:p>
            <a:fld id="{F1FDBABF-E9B9-0B48-88BB-0E26979FE3C3}" type="datetime1">
              <a:rPr lang="en-US" smtClean="0"/>
              <a:t>2/26/19</a:t>
            </a:fld>
            <a:endParaRPr lang="en-US"/>
          </a:p>
        </p:txBody>
      </p:sp>
      <p:sp>
        <p:nvSpPr>
          <p:cNvPr id="5" name="Footer Placeholder 4"/>
          <p:cNvSpPr>
            <a:spLocks noGrp="1"/>
          </p:cNvSpPr>
          <p:nvPr>
            <p:ph type="ftr" sz="quarter" idx="11"/>
          </p:nvPr>
        </p:nvSpPr>
        <p:spPr>
          <a:xfrm>
            <a:off x="4307840" y="9040143"/>
            <a:ext cx="4389120" cy="519289"/>
          </a:xfrm>
          <a:prstGeom prst="rect">
            <a:avLst/>
          </a:prstGeom>
        </p:spPr>
        <p:txBody>
          <a:bodyPr lIns="109234" tIns="54617" rIns="109234" bIns="54617"/>
          <a:lstStyle/>
          <a:p>
            <a:endParaRPr lang="en-US"/>
          </a:p>
        </p:txBody>
      </p:sp>
      <p:sp>
        <p:nvSpPr>
          <p:cNvPr id="6" name="Slide Number Placeholder 5"/>
          <p:cNvSpPr>
            <a:spLocks noGrp="1"/>
          </p:cNvSpPr>
          <p:nvPr>
            <p:ph type="sldNum" sz="quarter" idx="12"/>
          </p:nvPr>
        </p:nvSpPr>
        <p:spPr/>
        <p:txBody>
          <a:bodyPr/>
          <a:lstStyle/>
          <a:p>
            <a:fld id="{40A01959-B587-3B45-A9B3-C17F42F09305}" type="slidenum">
              <a:rPr lang="en-US" smtClean="0"/>
              <a:t>‹#›</a:t>
            </a:fld>
            <a:endParaRPr lang="en-US"/>
          </a:p>
        </p:txBody>
      </p:sp>
      <p:sp>
        <p:nvSpPr>
          <p:cNvPr id="7" name="Rectangle 8"/>
          <p:cNvSpPr/>
          <p:nvPr userDrawn="1"/>
        </p:nvSpPr>
        <p:spPr>
          <a:xfrm>
            <a:off x="0" y="1"/>
            <a:ext cx="13004800" cy="37370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700" b="1" i="1" dirty="0">
              <a:solidFill>
                <a:schemeClr val="tx1">
                  <a:lumMod val="65000"/>
                  <a:lumOff val="35000"/>
                </a:schemeClr>
              </a:solidFill>
              <a:latin typeface="+mj-lt"/>
            </a:endParaRPr>
          </a:p>
        </p:txBody>
      </p:sp>
    </p:spTree>
    <p:extLst>
      <p:ext uri="{BB962C8B-B14F-4D97-AF65-F5344CB8AC3E}">
        <p14:creationId xmlns:p14="http://schemas.microsoft.com/office/powerpoint/2010/main" val="11370783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50239" y="798473"/>
            <a:ext cx="11704322" cy="1192108"/>
          </a:xfrm>
        </p:spPr>
        <p:txBody>
          <a:bodyPr/>
          <a:lstStyle>
            <a:lvl1pPr>
              <a:lnSpc>
                <a:spcPct val="100000"/>
              </a:lnSpc>
              <a:defRPr/>
            </a:lvl1pPr>
          </a:lstStyle>
          <a:p>
            <a:r>
              <a:rPr lang="en-US" dirty="0"/>
              <a:t>Click to edit Master title style</a:t>
            </a:r>
          </a:p>
        </p:txBody>
      </p:sp>
      <p:sp>
        <p:nvSpPr>
          <p:cNvPr id="4" name="Date Placeholder 3"/>
          <p:cNvSpPr>
            <a:spLocks noGrp="1"/>
          </p:cNvSpPr>
          <p:nvPr>
            <p:ph type="dt" sz="half" idx="10"/>
          </p:nvPr>
        </p:nvSpPr>
        <p:spPr>
          <a:xfrm>
            <a:off x="894080" y="9040143"/>
            <a:ext cx="2926080" cy="519289"/>
          </a:xfrm>
          <a:prstGeom prst="rect">
            <a:avLst/>
          </a:prstGeom>
        </p:spPr>
        <p:txBody>
          <a:bodyPr lIns="109234" tIns="54617" rIns="109234" bIns="54617"/>
          <a:lstStyle/>
          <a:p>
            <a:fld id="{F1FDBABF-E9B9-0B48-88BB-0E26979FE3C3}" type="datetime1">
              <a:rPr lang="en-US" smtClean="0"/>
              <a:t>2/26/19</a:t>
            </a:fld>
            <a:endParaRPr lang="en-US"/>
          </a:p>
        </p:txBody>
      </p:sp>
      <p:sp>
        <p:nvSpPr>
          <p:cNvPr id="5" name="Footer Placeholder 4"/>
          <p:cNvSpPr>
            <a:spLocks noGrp="1"/>
          </p:cNvSpPr>
          <p:nvPr>
            <p:ph type="ftr" sz="quarter" idx="11"/>
          </p:nvPr>
        </p:nvSpPr>
        <p:spPr>
          <a:xfrm>
            <a:off x="4307840" y="9040143"/>
            <a:ext cx="4389120" cy="519289"/>
          </a:xfrm>
          <a:prstGeom prst="rect">
            <a:avLst/>
          </a:prstGeom>
        </p:spPr>
        <p:txBody>
          <a:bodyPr lIns="109234" tIns="54617" rIns="109234" bIns="54617"/>
          <a:lstStyle/>
          <a:p>
            <a:endParaRPr lang="en-US"/>
          </a:p>
        </p:txBody>
      </p:sp>
      <p:sp>
        <p:nvSpPr>
          <p:cNvPr id="6" name="Slide Number Placeholder 5"/>
          <p:cNvSpPr>
            <a:spLocks noGrp="1"/>
          </p:cNvSpPr>
          <p:nvPr>
            <p:ph type="sldNum" sz="quarter" idx="12"/>
          </p:nvPr>
        </p:nvSpPr>
        <p:spPr/>
        <p:txBody>
          <a:bodyPr/>
          <a:lstStyle/>
          <a:p>
            <a:fld id="{40A01959-B587-3B45-A9B3-C17F42F09305}" type="slidenum">
              <a:rPr lang="en-US" smtClean="0"/>
              <a:t>‹#›</a:t>
            </a:fld>
            <a:endParaRPr lang="en-US"/>
          </a:p>
        </p:txBody>
      </p:sp>
      <p:sp>
        <p:nvSpPr>
          <p:cNvPr id="7" name="Rectangle 8"/>
          <p:cNvSpPr/>
          <p:nvPr userDrawn="1"/>
        </p:nvSpPr>
        <p:spPr>
          <a:xfrm>
            <a:off x="0" y="1"/>
            <a:ext cx="13004800" cy="37370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700" b="1" i="1" dirty="0">
              <a:solidFill>
                <a:schemeClr val="tx1">
                  <a:lumMod val="65000"/>
                  <a:lumOff val="35000"/>
                </a:schemeClr>
              </a:solidFill>
              <a:latin typeface="+mj-lt"/>
            </a:endParaRPr>
          </a:p>
        </p:txBody>
      </p:sp>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preserve="1">
  <p:cSld name="1_Master #14">
    <p:spTree>
      <p:nvGrpSpPr>
        <p:cNvPr id="1" name=""/>
        <p:cNvGrpSpPr/>
        <p:nvPr/>
      </p:nvGrpSpPr>
      <p:grpSpPr>
        <a:xfrm>
          <a:off x="0" y="0"/>
          <a:ext cx="0" cy="0"/>
          <a:chOff x="0" y="0"/>
          <a:chExt cx="0" cy="0"/>
        </a:xfrm>
      </p:grpSpPr>
      <p:sp>
        <p:nvSpPr>
          <p:cNvPr id="24" name="Shape 24"/>
          <p:cNvSpPr>
            <a:spLocks noGrp="1"/>
          </p:cNvSpPr>
          <p:nvPr>
            <p:ph type="sldNum" sz="quarter" idx="2"/>
          </p:nvPr>
        </p:nvSpPr>
        <p:spPr>
          <a:xfrm>
            <a:off x="6311900" y="9080500"/>
            <a:ext cx="384506" cy="368300"/>
          </a:xfrm>
          <a:prstGeom prst="rect">
            <a:avLst/>
          </a:prstGeom>
        </p:spPr>
        <p:txBody>
          <a:bodyPr wrap="none" lIns="0" tIns="0" rIns="0" bIns="0" anchor="t"/>
          <a:lstStyle>
            <a:lvl1pPr algn="ctr" defTabSz="584200">
              <a:defRPr sz="1800">
                <a:solidFill>
                  <a:srgbClr val="FFFFFF"/>
                </a:solidFill>
                <a:latin typeface="+mn-lt"/>
                <a:ea typeface="+mn-ea"/>
                <a:cs typeface="+mn-cs"/>
                <a:sym typeface="American Typewriter"/>
              </a:defRPr>
            </a:lvl1pPr>
          </a:lstStyle>
          <a:p>
            <a:pPr lvl="0"/>
            <a:fld id="{86CB4B4D-7CA3-9044-876B-883B54F8677D}" type="slidenum">
              <a:t>‹#›</a:t>
            </a:fld>
            <a:endParaRPr/>
          </a:p>
        </p:txBody>
      </p:sp>
      <p:pic>
        <p:nvPicPr>
          <p:cNvPr id="25" name="그림 24"/>
          <p:cNvPicPr/>
          <p:nvPr/>
        </p:nvPicPr>
        <p:blipFill>
          <a:blip r:embed="rId2">
            <a:extLst/>
          </a:blip>
          <a:stretch>
            <a:fillRect/>
          </a:stretch>
        </p:blipFill>
        <p:spPr>
          <a:xfrm>
            <a:off x="170191" y="3068604"/>
            <a:ext cx="12787811" cy="6493079"/>
          </a:xfrm>
          <a:prstGeom prst="rect">
            <a:avLst/>
          </a:prstGeom>
          <a:effectLst>
            <a:outerShdw blurRad="254000" dist="254000" dir="5400000" rotWithShape="0">
              <a:srgbClr val="000000">
                <a:alpha val="75000"/>
              </a:srgbClr>
            </a:outerShdw>
          </a:effectLst>
        </p:spPr>
      </p:pic>
      <p:sp>
        <p:nvSpPr>
          <p:cNvPr id="4" name="Rectangle 8"/>
          <p:cNvSpPr/>
          <p:nvPr userDrawn="1"/>
        </p:nvSpPr>
        <p:spPr>
          <a:xfrm>
            <a:off x="0" y="1"/>
            <a:ext cx="13004800" cy="37370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700" b="1" i="1" dirty="0">
              <a:solidFill>
                <a:schemeClr val="tx1">
                  <a:lumMod val="65000"/>
                  <a:lumOff val="35000"/>
                </a:schemeClr>
              </a:solidFill>
              <a:latin typeface="+mj-lt"/>
            </a:endParaRPr>
          </a:p>
        </p:txBody>
      </p:sp>
    </p:spTree>
    <p:extLst>
      <p:ext uri="{BB962C8B-B14F-4D97-AF65-F5344CB8AC3E}">
        <p14:creationId xmlns:p14="http://schemas.microsoft.com/office/powerpoint/2010/main" val="1587006050"/>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Master #14">
    <p:spTree>
      <p:nvGrpSpPr>
        <p:cNvPr id="1" name=""/>
        <p:cNvGrpSpPr/>
        <p:nvPr/>
      </p:nvGrpSpPr>
      <p:grpSpPr>
        <a:xfrm>
          <a:off x="0" y="0"/>
          <a:ext cx="0" cy="0"/>
          <a:chOff x="0" y="0"/>
          <a:chExt cx="0" cy="0"/>
        </a:xfrm>
      </p:grpSpPr>
      <p:sp>
        <p:nvSpPr>
          <p:cNvPr id="24" name="Shape 24"/>
          <p:cNvSpPr>
            <a:spLocks noGrp="1"/>
          </p:cNvSpPr>
          <p:nvPr>
            <p:ph type="sldNum" sz="quarter" idx="2"/>
          </p:nvPr>
        </p:nvSpPr>
        <p:spPr>
          <a:xfrm>
            <a:off x="6311900" y="9080500"/>
            <a:ext cx="384506" cy="368300"/>
          </a:xfrm>
          <a:prstGeom prst="rect">
            <a:avLst/>
          </a:prstGeom>
        </p:spPr>
        <p:txBody>
          <a:bodyPr wrap="none" lIns="0" tIns="0" rIns="0" bIns="0" anchor="t"/>
          <a:lstStyle>
            <a:lvl1pPr algn="ctr" defTabSz="584200">
              <a:defRPr sz="1800">
                <a:solidFill>
                  <a:srgbClr val="FFFFFF"/>
                </a:solidFill>
                <a:latin typeface="+mn-lt"/>
                <a:ea typeface="+mn-ea"/>
                <a:cs typeface="+mn-cs"/>
                <a:sym typeface="American Typewriter"/>
              </a:defRPr>
            </a:lvl1pPr>
          </a:lstStyle>
          <a:p>
            <a:pPr lvl="0"/>
            <a:fld id="{86CB4B4D-7CA3-9044-876B-883B54F8677D}" type="slidenum">
              <a:t>‹#›</a:t>
            </a:fld>
            <a:endParaRPr/>
          </a:p>
        </p:txBody>
      </p:sp>
      <p:pic>
        <p:nvPicPr>
          <p:cNvPr id="25" name="그림 24"/>
          <p:cNvPicPr/>
          <p:nvPr/>
        </p:nvPicPr>
        <p:blipFill>
          <a:blip r:embed="rId2">
            <a:extLst/>
          </a:blip>
          <a:stretch>
            <a:fillRect/>
          </a:stretch>
        </p:blipFill>
        <p:spPr>
          <a:xfrm>
            <a:off x="170191" y="3068604"/>
            <a:ext cx="12787811" cy="6493079"/>
          </a:xfrm>
          <a:prstGeom prst="rect">
            <a:avLst/>
          </a:prstGeom>
          <a:effectLst>
            <a:outerShdw blurRad="254000" dist="254000" dir="5400000" rotWithShape="0">
              <a:srgbClr val="000000">
                <a:alpha val="75000"/>
              </a:srgbClr>
            </a:outerShdw>
          </a:effectLst>
        </p:spPr>
      </p:pic>
      <p:sp>
        <p:nvSpPr>
          <p:cNvPr id="4" name="Rectangle 8"/>
          <p:cNvSpPr/>
          <p:nvPr userDrawn="1"/>
        </p:nvSpPr>
        <p:spPr>
          <a:xfrm>
            <a:off x="0" y="1"/>
            <a:ext cx="13004800" cy="37370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700" b="1" i="1" dirty="0">
              <a:solidFill>
                <a:schemeClr val="tx1">
                  <a:lumMod val="65000"/>
                  <a:lumOff val="35000"/>
                </a:schemeClr>
              </a:solidFill>
              <a:latin typeface="+mj-lt"/>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25600" y="1596249"/>
            <a:ext cx="9753600" cy="3395698"/>
          </a:xfrm>
        </p:spPr>
        <p:txBody>
          <a:bodyPr anchor="b"/>
          <a:lstStyle>
            <a:lvl1pPr algn="ctr">
              <a:defRPr sz="6400"/>
            </a:lvl1pPr>
          </a:lstStyle>
          <a:p>
            <a:r>
              <a:rPr lang="en-US"/>
              <a:t>Click to edit Master title style</a:t>
            </a:r>
          </a:p>
        </p:txBody>
      </p:sp>
      <p:sp>
        <p:nvSpPr>
          <p:cNvPr id="3" name="Subtitle 2"/>
          <p:cNvSpPr>
            <a:spLocks noGrp="1"/>
          </p:cNvSpPr>
          <p:nvPr>
            <p:ph type="subTitle" idx="1"/>
          </p:nvPr>
        </p:nvSpPr>
        <p:spPr>
          <a:xfrm>
            <a:off x="1625600" y="5122898"/>
            <a:ext cx="9753600" cy="2354862"/>
          </a:xfrm>
        </p:spPr>
        <p:txBody>
          <a:bodyPr/>
          <a:lstStyle>
            <a:lvl1pPr marL="0" indent="0" algn="ctr">
              <a:buNone/>
              <a:defRPr sz="2560"/>
            </a:lvl1pPr>
            <a:lvl2pPr marL="487695" indent="0" algn="ctr">
              <a:buNone/>
              <a:defRPr sz="2133"/>
            </a:lvl2pPr>
            <a:lvl3pPr marL="975390" indent="0" algn="ctr">
              <a:buNone/>
              <a:defRPr sz="1920"/>
            </a:lvl3pPr>
            <a:lvl4pPr marL="1463086" indent="0" algn="ctr">
              <a:buNone/>
              <a:defRPr sz="1707"/>
            </a:lvl4pPr>
            <a:lvl5pPr marL="1950781" indent="0" algn="ctr">
              <a:buNone/>
              <a:defRPr sz="1707"/>
            </a:lvl5pPr>
            <a:lvl6pPr marL="2438476" indent="0" algn="ctr">
              <a:buNone/>
              <a:defRPr sz="1707"/>
            </a:lvl6pPr>
            <a:lvl7pPr marL="2926171" indent="0" algn="ctr">
              <a:buNone/>
              <a:defRPr sz="1707"/>
            </a:lvl7pPr>
            <a:lvl8pPr marL="3413867" indent="0" algn="ctr">
              <a:buNone/>
              <a:defRPr sz="1707"/>
            </a:lvl8pPr>
            <a:lvl9pPr marL="3901562" indent="0" algn="ctr">
              <a:buNone/>
              <a:defRPr sz="1707"/>
            </a:lvl9pPr>
          </a:lstStyle>
          <a:p>
            <a:r>
              <a:rPr lang="en-US"/>
              <a:t>Click to edit Master subtitle style</a:t>
            </a:r>
          </a:p>
        </p:txBody>
      </p:sp>
      <p:sp>
        <p:nvSpPr>
          <p:cNvPr id="4" name="Date Placeholder 3"/>
          <p:cNvSpPr>
            <a:spLocks noGrp="1"/>
          </p:cNvSpPr>
          <p:nvPr>
            <p:ph type="dt" sz="half" idx="10"/>
          </p:nvPr>
        </p:nvSpPr>
        <p:spPr>
          <a:xfrm>
            <a:off x="894080" y="9040143"/>
            <a:ext cx="2926080" cy="519289"/>
          </a:xfrm>
          <a:prstGeom prst="rect">
            <a:avLst/>
          </a:prstGeom>
        </p:spPr>
        <p:txBody>
          <a:bodyPr/>
          <a:lstStyle/>
          <a:p>
            <a:fld id="{1F61FEA7-45D8-2D44-B4D3-34CB831CBB98}" type="datetimeFigureOut">
              <a:rPr lang="en-US" smtClean="0"/>
              <a:t>2/26/19</a:t>
            </a:fld>
            <a:endParaRPr lang="en-US"/>
          </a:p>
        </p:txBody>
      </p:sp>
      <p:sp>
        <p:nvSpPr>
          <p:cNvPr id="5" name="Footer Placeholder 4"/>
          <p:cNvSpPr>
            <a:spLocks noGrp="1"/>
          </p:cNvSpPr>
          <p:nvPr>
            <p:ph type="ftr" sz="quarter" idx="11"/>
          </p:nvPr>
        </p:nvSpPr>
        <p:spPr>
          <a:xfrm>
            <a:off x="4307840" y="9040143"/>
            <a:ext cx="4389120" cy="519289"/>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333F012-ACAC-A44E-A9B3-4984D8786B24}" type="slidenum">
              <a:rPr lang="en-US" smtClean="0"/>
              <a:t>‹#›</a:t>
            </a:fld>
            <a:endParaRPr lang="en-US"/>
          </a:p>
        </p:txBody>
      </p:sp>
      <p:sp>
        <p:nvSpPr>
          <p:cNvPr id="7" name="Rectangle 8"/>
          <p:cNvSpPr/>
          <p:nvPr userDrawn="1"/>
        </p:nvSpPr>
        <p:spPr>
          <a:xfrm>
            <a:off x="0" y="1"/>
            <a:ext cx="13004800" cy="37370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700" b="1" i="1" dirty="0">
              <a:solidFill>
                <a:schemeClr val="tx1">
                  <a:lumMod val="65000"/>
                  <a:lumOff val="35000"/>
                </a:schemeClr>
              </a:solidFill>
              <a:latin typeface="+mj-lt"/>
            </a:endParaRPr>
          </a:p>
        </p:txBody>
      </p:sp>
    </p:spTree>
    <p:extLst>
      <p:ext uri="{BB962C8B-B14F-4D97-AF65-F5344CB8AC3E}">
        <p14:creationId xmlns:p14="http://schemas.microsoft.com/office/powerpoint/2010/main" val="3425043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50237" y="931438"/>
            <a:ext cx="11704322" cy="1192108"/>
          </a:xfrm>
        </p:spPr>
        <p:txBody>
          <a:bodyPr/>
          <a:lstStyle/>
          <a:p>
            <a:r>
              <a:rPr lang="en-US"/>
              <a:t>Click to edit Master title style</a:t>
            </a:r>
          </a:p>
        </p:txBody>
      </p:sp>
      <p:sp>
        <p:nvSpPr>
          <p:cNvPr id="3" name="Content Placeholder 2"/>
          <p:cNvSpPr>
            <a:spLocks noGrp="1"/>
          </p:cNvSpPr>
          <p:nvPr>
            <p:ph sz="half" idx="1"/>
          </p:nvPr>
        </p:nvSpPr>
        <p:spPr>
          <a:xfrm>
            <a:off x="8940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836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94080" y="9040143"/>
            <a:ext cx="2926080" cy="519289"/>
          </a:xfrm>
          <a:prstGeom prst="rect">
            <a:avLst/>
          </a:prstGeom>
        </p:spPr>
        <p:txBody>
          <a:bodyPr lIns="109234" tIns="54617" rIns="109234" bIns="54617"/>
          <a:lstStyle/>
          <a:p>
            <a:fld id="{096CA4E7-51A4-4043-B144-32E78EB53B2F}" type="datetime1">
              <a:rPr lang="en-US" smtClean="0"/>
              <a:t>2/26/19</a:t>
            </a:fld>
            <a:endParaRPr lang="en-US"/>
          </a:p>
        </p:txBody>
      </p:sp>
      <p:sp>
        <p:nvSpPr>
          <p:cNvPr id="6" name="Footer Placeholder 5"/>
          <p:cNvSpPr>
            <a:spLocks noGrp="1"/>
          </p:cNvSpPr>
          <p:nvPr>
            <p:ph type="ftr" sz="quarter" idx="11"/>
          </p:nvPr>
        </p:nvSpPr>
        <p:spPr>
          <a:xfrm>
            <a:off x="4307840" y="9040143"/>
            <a:ext cx="4389120" cy="519289"/>
          </a:xfrm>
          <a:prstGeom prst="rect">
            <a:avLst/>
          </a:prstGeom>
        </p:spPr>
        <p:txBody>
          <a:bodyPr lIns="109234" tIns="54617" rIns="109234" bIns="54617"/>
          <a:lstStyle/>
          <a:p>
            <a:endParaRPr lang="en-US"/>
          </a:p>
        </p:txBody>
      </p:sp>
      <p:sp>
        <p:nvSpPr>
          <p:cNvPr id="7" name="Slide Number Placeholder 6"/>
          <p:cNvSpPr>
            <a:spLocks noGrp="1"/>
          </p:cNvSpPr>
          <p:nvPr>
            <p:ph type="sldNum" sz="quarter" idx="12"/>
          </p:nvPr>
        </p:nvSpPr>
        <p:spPr/>
        <p:txBody>
          <a:bodyPr/>
          <a:lstStyle/>
          <a:p>
            <a:fld id="{40A01959-B587-3B45-A9B3-C17F42F09305}" type="slidenum">
              <a:rPr lang="en-US" smtClean="0"/>
              <a:t>‹#›</a:t>
            </a:fld>
            <a:endParaRPr lang="en-US"/>
          </a:p>
        </p:txBody>
      </p:sp>
      <p:sp>
        <p:nvSpPr>
          <p:cNvPr id="8" name="Rectangle 8"/>
          <p:cNvSpPr/>
          <p:nvPr userDrawn="1"/>
        </p:nvSpPr>
        <p:spPr>
          <a:xfrm>
            <a:off x="0" y="1"/>
            <a:ext cx="13004800" cy="37370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700" b="1" i="1" dirty="0">
              <a:solidFill>
                <a:schemeClr val="tx1">
                  <a:lumMod val="65000"/>
                  <a:lumOff val="35000"/>
                </a:schemeClr>
              </a:solidFill>
              <a:latin typeface="+mj-lt"/>
            </a:endParaRPr>
          </a:p>
        </p:txBody>
      </p:sp>
    </p:spTree>
    <p:extLst>
      <p:ext uri="{BB962C8B-B14F-4D97-AF65-F5344CB8AC3E}">
        <p14:creationId xmlns:p14="http://schemas.microsoft.com/office/powerpoint/2010/main" val="654892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650237" y="618325"/>
            <a:ext cx="11704322" cy="1192108"/>
          </a:xfrm>
          <a:prstGeom prst="rect">
            <a:avLst/>
          </a:prstGeom>
          <a:ln w="12700">
            <a:miter lim="400000"/>
          </a:ln>
          <a:extLst>
            <a:ext uri="{C572A759-6A51-4108-AA02-DFA0A04FC94B}">
              <ma14:wrappingTextBoxFlag xmlns:ma14="http://schemas.microsoft.com/office/mac/drawingml/2011/main" xmlns="" val="1"/>
            </a:ext>
          </a:extLst>
        </p:spPr>
        <p:txBody>
          <a:bodyPr lIns="65023" tIns="65023" rIns="65023" bIns="65023" anchor="ctr">
            <a:normAutofit/>
          </a:bodyPr>
          <a:lstStyle/>
          <a:p>
            <a:pPr lvl="0">
              <a:defRPr sz="1800">
                <a:solidFill>
                  <a:srgbClr val="000000"/>
                </a:solidFill>
              </a:defRPr>
            </a:pPr>
            <a:r>
              <a:rPr sz="5000" dirty="0">
                <a:solidFill>
                  <a:srgbClr val="FA761C"/>
                </a:solidFill>
              </a:rPr>
              <a:t>Title Text</a:t>
            </a:r>
          </a:p>
        </p:txBody>
      </p:sp>
      <p:sp>
        <p:nvSpPr>
          <p:cNvPr id="3" name="Shape 3"/>
          <p:cNvSpPr>
            <a:spLocks noGrp="1"/>
          </p:cNvSpPr>
          <p:nvPr>
            <p:ph type="body" idx="1"/>
          </p:nvPr>
        </p:nvSpPr>
        <p:spPr>
          <a:xfrm>
            <a:off x="650237" y="2255518"/>
            <a:ext cx="11704322" cy="7044268"/>
          </a:xfrm>
          <a:prstGeom prst="rect">
            <a:avLst/>
          </a:prstGeom>
          <a:ln w="12700">
            <a:miter lim="400000"/>
          </a:ln>
          <a:extLst>
            <a:ext uri="{C572A759-6A51-4108-AA02-DFA0A04FC94B}">
              <ma14:wrappingTextBoxFlag xmlns:ma14="http://schemas.microsoft.com/office/mac/drawingml/2011/main" xmlns="" val="1"/>
            </a:ext>
          </a:extLst>
        </p:spPr>
        <p:txBody>
          <a:bodyPr lIns="65023" tIns="65023" rIns="65023" bIns="65023">
            <a:normAutofit/>
          </a:bodyPr>
          <a:lstStyle/>
          <a:p>
            <a:pPr lvl="0">
              <a:defRPr sz="1800">
                <a:solidFill>
                  <a:srgbClr val="000000"/>
                </a:solidFill>
              </a:defRPr>
            </a:pPr>
            <a:r>
              <a:rPr sz="3800" dirty="0">
                <a:solidFill>
                  <a:srgbClr val="262626"/>
                </a:solidFill>
              </a:rPr>
              <a:t>Body Level One</a:t>
            </a:r>
          </a:p>
          <a:p>
            <a:pPr lvl="2">
              <a:defRPr sz="1800">
                <a:solidFill>
                  <a:srgbClr val="000000"/>
                </a:solidFill>
              </a:defRPr>
            </a:pPr>
            <a:r>
              <a:rPr sz="3800" dirty="0">
                <a:solidFill>
                  <a:srgbClr val="262626"/>
                </a:solidFill>
              </a:rPr>
              <a:t>Body Level Two</a:t>
            </a:r>
          </a:p>
          <a:p>
            <a:pPr lvl="3">
              <a:defRPr sz="1800">
                <a:solidFill>
                  <a:srgbClr val="000000"/>
                </a:solidFill>
              </a:defRPr>
            </a:pPr>
            <a:r>
              <a:rPr sz="3800" dirty="0">
                <a:solidFill>
                  <a:srgbClr val="262626"/>
                </a:solidFill>
              </a:rPr>
              <a:t>Body Level Three</a:t>
            </a:r>
          </a:p>
          <a:p>
            <a:pPr lvl="4">
              <a:defRPr sz="1800">
                <a:solidFill>
                  <a:srgbClr val="000000"/>
                </a:solidFill>
              </a:defRPr>
            </a:pPr>
            <a:r>
              <a:rPr sz="3800" dirty="0">
                <a:solidFill>
                  <a:srgbClr val="262626"/>
                </a:solidFill>
              </a:rPr>
              <a:t>Body Level Four</a:t>
            </a:r>
          </a:p>
        </p:txBody>
      </p:sp>
      <p:sp>
        <p:nvSpPr>
          <p:cNvPr id="4" name="Shape 4"/>
          <p:cNvSpPr>
            <a:spLocks noGrp="1"/>
          </p:cNvSpPr>
          <p:nvPr>
            <p:ph type="sldNum" sz="quarter" idx="2"/>
          </p:nvPr>
        </p:nvSpPr>
        <p:spPr>
          <a:xfrm>
            <a:off x="11698559" y="9107762"/>
            <a:ext cx="656000" cy="384049"/>
          </a:xfrm>
          <a:prstGeom prst="rect">
            <a:avLst/>
          </a:prstGeom>
          <a:ln w="12700">
            <a:miter lim="400000"/>
          </a:ln>
        </p:spPr>
        <p:txBody>
          <a:bodyPr lIns="65023" tIns="65023" rIns="65023" bIns="65023" anchor="ctr">
            <a:spAutoFit/>
          </a:bodyPr>
          <a:lstStyle>
            <a:lvl1pPr algn="r" defTabSz="914400">
              <a:defRPr sz="1600">
                <a:solidFill>
                  <a:srgbClr val="72BA30"/>
                </a:solidFill>
                <a:latin typeface="Century Gothic"/>
                <a:ea typeface="Century Gothic"/>
                <a:cs typeface="Century Gothic"/>
                <a:sym typeface="Century Gothic"/>
              </a:defRPr>
            </a:lvl1pPr>
          </a:lstStyle>
          <a:p>
            <a:pPr lvl="0"/>
            <a:fld id="{86CB4B4D-7CA3-9044-876B-883B54F8677D}" type="slidenum">
              <a:t>‹#›</a:t>
            </a:fld>
            <a:endParaRPr/>
          </a:p>
        </p:txBody>
      </p:sp>
      <p:sp>
        <p:nvSpPr>
          <p:cNvPr id="5" name="Rectangle 8"/>
          <p:cNvSpPr/>
          <p:nvPr userDrawn="1"/>
        </p:nvSpPr>
        <p:spPr>
          <a:xfrm>
            <a:off x="0" y="1"/>
            <a:ext cx="13004800" cy="37370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700" b="1" i="1" dirty="0">
              <a:solidFill>
                <a:schemeClr val="tx1">
                  <a:lumMod val="65000"/>
                  <a:lumOff val="35000"/>
                </a:schemeClr>
              </a:solidFill>
              <a:latin typeface="+mj-lt"/>
            </a:endParaRPr>
          </a:p>
        </p:txBody>
      </p:sp>
    </p:spTree>
  </p:cSld>
  <p:clrMap bg1="dk1" tx1="lt1" bg2="dk2" tx2="lt2" accent1="accent1" accent2="accent2" accent3="accent3" accent4="accent4" accent5="accent5" accent6="accent6" hlink="hlink" folHlink="folHlink"/>
  <p:sldLayoutIdLst>
    <p:sldLayoutId id="2147483663" r:id="rId1"/>
    <p:sldLayoutId id="2147483664" r:id="rId2"/>
    <p:sldLayoutId id="2147483679" r:id="rId3"/>
    <p:sldLayoutId id="2147483678" r:id="rId4"/>
    <p:sldLayoutId id="2147483653" r:id="rId5"/>
    <p:sldLayoutId id="2147483680" r:id="rId6"/>
    <p:sldLayoutId id="2147483681" r:id="rId7"/>
  </p:sldLayoutIdLst>
  <p:transition spd="med"/>
  <p:txStyles>
    <p:titleStyle>
      <a:lvl1pPr algn="l" defTabSz="457200">
        <a:lnSpc>
          <a:spcPts val="3500"/>
        </a:lnSpc>
        <a:defRPr sz="5000">
          <a:solidFill>
            <a:srgbClr val="FA761C"/>
          </a:solidFill>
          <a:latin typeface="Century Gothic"/>
          <a:ea typeface="Century Gothic"/>
          <a:cs typeface="Century Gothic"/>
          <a:sym typeface="Century Gothic"/>
        </a:defRPr>
      </a:lvl1pPr>
      <a:lvl2pPr defTabSz="457200">
        <a:lnSpc>
          <a:spcPts val="3500"/>
        </a:lnSpc>
        <a:defRPr sz="5000">
          <a:solidFill>
            <a:srgbClr val="FA761C"/>
          </a:solidFill>
          <a:latin typeface="Century Gothic"/>
          <a:ea typeface="Century Gothic"/>
          <a:cs typeface="Century Gothic"/>
          <a:sym typeface="Century Gothic"/>
        </a:defRPr>
      </a:lvl2pPr>
      <a:lvl3pPr defTabSz="457200">
        <a:lnSpc>
          <a:spcPts val="3500"/>
        </a:lnSpc>
        <a:defRPr sz="5000">
          <a:solidFill>
            <a:srgbClr val="FA761C"/>
          </a:solidFill>
          <a:latin typeface="Century Gothic"/>
          <a:ea typeface="Century Gothic"/>
          <a:cs typeface="Century Gothic"/>
          <a:sym typeface="Century Gothic"/>
        </a:defRPr>
      </a:lvl3pPr>
      <a:lvl4pPr defTabSz="457200">
        <a:lnSpc>
          <a:spcPts val="3500"/>
        </a:lnSpc>
        <a:defRPr sz="5000">
          <a:solidFill>
            <a:srgbClr val="FA761C"/>
          </a:solidFill>
          <a:latin typeface="Century Gothic"/>
          <a:ea typeface="Century Gothic"/>
          <a:cs typeface="Century Gothic"/>
          <a:sym typeface="Century Gothic"/>
        </a:defRPr>
      </a:lvl4pPr>
      <a:lvl5pPr defTabSz="457200">
        <a:lnSpc>
          <a:spcPts val="3500"/>
        </a:lnSpc>
        <a:defRPr sz="5000">
          <a:solidFill>
            <a:srgbClr val="FA761C"/>
          </a:solidFill>
          <a:latin typeface="Century Gothic"/>
          <a:ea typeface="Century Gothic"/>
          <a:cs typeface="Century Gothic"/>
          <a:sym typeface="Century Gothic"/>
        </a:defRPr>
      </a:lvl5pPr>
      <a:lvl6pPr defTabSz="457200">
        <a:lnSpc>
          <a:spcPts val="3500"/>
        </a:lnSpc>
        <a:defRPr sz="5000">
          <a:solidFill>
            <a:srgbClr val="FA761C"/>
          </a:solidFill>
          <a:latin typeface="Century Gothic"/>
          <a:ea typeface="Century Gothic"/>
          <a:cs typeface="Century Gothic"/>
          <a:sym typeface="Century Gothic"/>
        </a:defRPr>
      </a:lvl6pPr>
      <a:lvl7pPr defTabSz="457200">
        <a:lnSpc>
          <a:spcPts val="3500"/>
        </a:lnSpc>
        <a:defRPr sz="5000">
          <a:solidFill>
            <a:srgbClr val="FA761C"/>
          </a:solidFill>
          <a:latin typeface="Century Gothic"/>
          <a:ea typeface="Century Gothic"/>
          <a:cs typeface="Century Gothic"/>
          <a:sym typeface="Century Gothic"/>
        </a:defRPr>
      </a:lvl7pPr>
      <a:lvl8pPr defTabSz="457200">
        <a:lnSpc>
          <a:spcPts val="3500"/>
        </a:lnSpc>
        <a:defRPr sz="5000">
          <a:solidFill>
            <a:srgbClr val="FA761C"/>
          </a:solidFill>
          <a:latin typeface="Century Gothic"/>
          <a:ea typeface="Century Gothic"/>
          <a:cs typeface="Century Gothic"/>
          <a:sym typeface="Century Gothic"/>
        </a:defRPr>
      </a:lvl8pPr>
      <a:lvl9pPr defTabSz="457200">
        <a:lnSpc>
          <a:spcPts val="3500"/>
        </a:lnSpc>
        <a:defRPr sz="5000">
          <a:solidFill>
            <a:srgbClr val="FA761C"/>
          </a:solidFill>
          <a:latin typeface="Century Gothic"/>
          <a:ea typeface="Century Gothic"/>
          <a:cs typeface="Century Gothic"/>
          <a:sym typeface="Century Gothic"/>
        </a:defRPr>
      </a:lvl9pPr>
    </p:titleStyle>
    <p:bodyStyle>
      <a:lvl1pPr>
        <a:spcBef>
          <a:spcPts val="600"/>
        </a:spcBef>
        <a:defRPr sz="3800">
          <a:solidFill>
            <a:srgbClr val="262626"/>
          </a:solidFill>
          <a:latin typeface="나눔고딕"/>
          <a:ea typeface="나눔고딕"/>
          <a:cs typeface="나눔고딕"/>
          <a:sym typeface="Century Gothic"/>
        </a:defRPr>
      </a:lvl1pPr>
      <a:lvl2pPr marL="542925" indent="-542925">
        <a:spcBef>
          <a:spcPts val="600"/>
        </a:spcBef>
        <a:buSzPct val="100000"/>
        <a:buChar char="•"/>
        <a:defRPr sz="3800">
          <a:solidFill>
            <a:srgbClr val="262626"/>
          </a:solidFill>
          <a:latin typeface="Century Gothic"/>
          <a:ea typeface="Century Gothic"/>
          <a:cs typeface="Century Gothic"/>
          <a:sym typeface="Century Gothic"/>
        </a:defRPr>
      </a:lvl2pPr>
      <a:lvl3pPr marL="946785" indent="-651510">
        <a:spcBef>
          <a:spcPts val="600"/>
        </a:spcBef>
        <a:buSzPct val="100000"/>
        <a:buChar char="•"/>
        <a:defRPr sz="3200">
          <a:solidFill>
            <a:srgbClr val="262626"/>
          </a:solidFill>
          <a:latin typeface="나눔고딕"/>
          <a:ea typeface="나눔고딕"/>
          <a:cs typeface="나눔고딕"/>
          <a:sym typeface="Century Gothic"/>
        </a:defRPr>
      </a:lvl3pPr>
      <a:lvl4pPr marL="1122362" indent="-542925">
        <a:spcBef>
          <a:spcPts val="600"/>
        </a:spcBef>
        <a:buSzPct val="100000"/>
        <a:buChar char="•"/>
        <a:defRPr sz="2800">
          <a:solidFill>
            <a:srgbClr val="262626"/>
          </a:solidFill>
          <a:latin typeface="나눔고딕"/>
          <a:ea typeface="나눔고딕"/>
          <a:cs typeface="나눔고딕"/>
          <a:sym typeface="Century Gothic"/>
        </a:defRPr>
      </a:lvl4pPr>
      <a:lvl5pPr marL="1389062" indent="-542925">
        <a:spcBef>
          <a:spcPts val="600"/>
        </a:spcBef>
        <a:buSzPct val="100000"/>
        <a:buChar char="•"/>
        <a:defRPr sz="2400">
          <a:solidFill>
            <a:srgbClr val="262626"/>
          </a:solidFill>
          <a:latin typeface="나눔고딕"/>
          <a:ea typeface="나눔고딕"/>
          <a:cs typeface="나눔고딕"/>
          <a:sym typeface="Century Gothic"/>
        </a:defRPr>
      </a:lvl5pPr>
      <a:lvl6pPr marL="2720339" indent="-434339">
        <a:spcBef>
          <a:spcPts val="600"/>
        </a:spcBef>
        <a:buSzPct val="100000"/>
        <a:buChar char="•"/>
        <a:defRPr sz="3800">
          <a:solidFill>
            <a:srgbClr val="262626"/>
          </a:solidFill>
          <a:latin typeface="Century Gothic"/>
          <a:ea typeface="Century Gothic"/>
          <a:cs typeface="Century Gothic"/>
          <a:sym typeface="Century Gothic"/>
        </a:defRPr>
      </a:lvl6pPr>
      <a:lvl7pPr marL="3177539" indent="-434339">
        <a:spcBef>
          <a:spcPts val="600"/>
        </a:spcBef>
        <a:buSzPct val="100000"/>
        <a:buChar char="•"/>
        <a:defRPr sz="3800">
          <a:solidFill>
            <a:srgbClr val="262626"/>
          </a:solidFill>
          <a:latin typeface="Century Gothic"/>
          <a:ea typeface="Century Gothic"/>
          <a:cs typeface="Century Gothic"/>
          <a:sym typeface="Century Gothic"/>
        </a:defRPr>
      </a:lvl7pPr>
      <a:lvl8pPr marL="3634740" indent="-434340">
        <a:spcBef>
          <a:spcPts val="600"/>
        </a:spcBef>
        <a:buSzPct val="100000"/>
        <a:buChar char="•"/>
        <a:defRPr sz="3800">
          <a:solidFill>
            <a:srgbClr val="262626"/>
          </a:solidFill>
          <a:latin typeface="Century Gothic"/>
          <a:ea typeface="Century Gothic"/>
          <a:cs typeface="Century Gothic"/>
          <a:sym typeface="Century Gothic"/>
        </a:defRPr>
      </a:lvl8pPr>
      <a:lvl9pPr marL="4091940" indent="-434340">
        <a:spcBef>
          <a:spcPts val="600"/>
        </a:spcBef>
        <a:buSzPct val="100000"/>
        <a:buChar char="•"/>
        <a:defRPr sz="3800">
          <a:solidFill>
            <a:srgbClr val="262626"/>
          </a:solidFill>
          <a:latin typeface="Century Gothic"/>
          <a:ea typeface="Century Gothic"/>
          <a:cs typeface="Century Gothic"/>
          <a:sym typeface="Century Gothic"/>
        </a:defRPr>
      </a:lvl9pPr>
    </p:bodyStyle>
    <p:otherStyle>
      <a:lvl1pPr algn="r">
        <a:defRPr sz="1600">
          <a:solidFill>
            <a:schemeClr val="tx1"/>
          </a:solidFill>
          <a:latin typeface="+mn-lt"/>
          <a:ea typeface="+mn-ea"/>
          <a:cs typeface="+mn-cs"/>
          <a:sym typeface="Century Gothic"/>
        </a:defRPr>
      </a:lvl1pPr>
      <a:lvl2pPr indent="457200" algn="r">
        <a:defRPr sz="1600">
          <a:solidFill>
            <a:schemeClr val="tx1"/>
          </a:solidFill>
          <a:latin typeface="+mn-lt"/>
          <a:ea typeface="+mn-ea"/>
          <a:cs typeface="+mn-cs"/>
          <a:sym typeface="Century Gothic"/>
        </a:defRPr>
      </a:lvl2pPr>
      <a:lvl3pPr indent="914400" algn="r">
        <a:defRPr sz="1600">
          <a:solidFill>
            <a:schemeClr val="tx1"/>
          </a:solidFill>
          <a:latin typeface="+mn-lt"/>
          <a:ea typeface="+mn-ea"/>
          <a:cs typeface="+mn-cs"/>
          <a:sym typeface="Century Gothic"/>
        </a:defRPr>
      </a:lvl3pPr>
      <a:lvl4pPr indent="1371600" algn="r">
        <a:defRPr sz="1600">
          <a:solidFill>
            <a:schemeClr val="tx1"/>
          </a:solidFill>
          <a:latin typeface="+mn-lt"/>
          <a:ea typeface="+mn-ea"/>
          <a:cs typeface="+mn-cs"/>
          <a:sym typeface="Century Gothic"/>
        </a:defRPr>
      </a:lvl4pPr>
      <a:lvl5pPr indent="1828800" algn="r">
        <a:defRPr sz="1600">
          <a:solidFill>
            <a:schemeClr val="tx1"/>
          </a:solidFill>
          <a:latin typeface="+mn-lt"/>
          <a:ea typeface="+mn-ea"/>
          <a:cs typeface="+mn-cs"/>
          <a:sym typeface="Century Gothic"/>
        </a:defRPr>
      </a:lvl5pPr>
      <a:lvl6pPr indent="2286000" algn="r">
        <a:defRPr sz="1600">
          <a:solidFill>
            <a:schemeClr val="tx1"/>
          </a:solidFill>
          <a:latin typeface="+mn-lt"/>
          <a:ea typeface="+mn-ea"/>
          <a:cs typeface="+mn-cs"/>
          <a:sym typeface="Century Gothic"/>
        </a:defRPr>
      </a:lvl6pPr>
      <a:lvl7pPr indent="2743200" algn="r">
        <a:defRPr sz="1600">
          <a:solidFill>
            <a:schemeClr val="tx1"/>
          </a:solidFill>
          <a:latin typeface="+mn-lt"/>
          <a:ea typeface="+mn-ea"/>
          <a:cs typeface="+mn-cs"/>
          <a:sym typeface="Century Gothic"/>
        </a:defRPr>
      </a:lvl7pPr>
      <a:lvl8pPr indent="3200400" algn="r">
        <a:defRPr sz="1600">
          <a:solidFill>
            <a:schemeClr val="tx1"/>
          </a:solidFill>
          <a:latin typeface="+mn-lt"/>
          <a:ea typeface="+mn-ea"/>
          <a:cs typeface="+mn-cs"/>
          <a:sym typeface="Century Gothic"/>
        </a:defRPr>
      </a:lvl8pPr>
      <a:lvl9pPr indent="3657600" algn="r">
        <a:defRPr sz="1600">
          <a:solidFill>
            <a:schemeClr val="tx1"/>
          </a:solidFill>
          <a:latin typeface="+mn-lt"/>
          <a:ea typeface="+mn-ea"/>
          <a:cs typeface="+mn-cs"/>
          <a:sym typeface="Century Gothic"/>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emf"/><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9.tiff"/><Relationship Id="rId7" Type="http://schemas.openxmlformats.org/officeDocument/2006/relationships/image" Target="../media/image13.tiff"/><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12.tiff"/><Relationship Id="rId5" Type="http://schemas.openxmlformats.org/officeDocument/2006/relationships/image" Target="../media/image11.tiff"/><Relationship Id="rId4" Type="http://schemas.openxmlformats.org/officeDocument/2006/relationships/image" Target="../media/image10.tiff"/></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Shape 71"/>
          <p:cNvSpPr/>
          <p:nvPr/>
        </p:nvSpPr>
        <p:spPr>
          <a:xfrm>
            <a:off x="9464543" y="9144705"/>
            <a:ext cx="3276601" cy="37959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defRPr sz="1200">
                <a:solidFill>
                  <a:srgbClr val="424242"/>
                </a:solidFill>
              </a:defRPr>
            </a:lvl1pPr>
          </a:lstStyle>
          <a:p>
            <a:pPr lvl="0">
              <a:defRPr sz="1800">
                <a:solidFill>
                  <a:srgbClr val="000000"/>
                </a:solidFill>
              </a:defRPr>
            </a:pPr>
            <a:r>
              <a:rPr dirty="0">
                <a:solidFill>
                  <a:srgbClr val="424242"/>
                </a:solidFill>
                <a:latin typeface="나눔손글씨 펜" panose="03040600000000000000" pitchFamily="66" charset="-127"/>
                <a:ea typeface="나눔손글씨 펜" panose="03040600000000000000" pitchFamily="66" charset="-127"/>
              </a:rPr>
              <a:t> </a:t>
            </a:r>
            <a:r>
              <a:rPr lang="en-US" dirty="0">
                <a:solidFill>
                  <a:srgbClr val="000000"/>
                </a:solidFill>
                <a:latin typeface="나눔손글씨 펜" panose="03040600000000000000" pitchFamily="66" charset="-127"/>
                <a:ea typeface="나눔손글씨 펜" panose="03040600000000000000" pitchFamily="66" charset="-127"/>
              </a:rPr>
              <a:t>Fall</a:t>
            </a:r>
            <a:r>
              <a:rPr dirty="0">
                <a:solidFill>
                  <a:srgbClr val="424242"/>
                </a:solidFill>
                <a:latin typeface="나눔손글씨 펜" panose="03040600000000000000" pitchFamily="66" charset="-127"/>
                <a:ea typeface="나눔손글씨 펜" panose="03040600000000000000" pitchFamily="66" charset="-127"/>
              </a:rPr>
              <a:t> 201</a:t>
            </a:r>
            <a:r>
              <a:rPr lang="en-US" altLang="ko-KR" dirty="0">
                <a:solidFill>
                  <a:srgbClr val="000000"/>
                </a:solidFill>
                <a:latin typeface="나눔손글씨 펜" panose="03040600000000000000" pitchFamily="66" charset="-127"/>
                <a:ea typeface="나눔손글씨 펜" panose="03040600000000000000" pitchFamily="66" charset="-127"/>
              </a:rPr>
              <a:t>8</a:t>
            </a:r>
            <a:endParaRPr dirty="0">
              <a:solidFill>
                <a:srgbClr val="424242"/>
              </a:solidFill>
              <a:latin typeface="나눔손글씨 펜" panose="03040600000000000000" pitchFamily="66" charset="-127"/>
              <a:ea typeface="나눔손글씨 펜" panose="03040600000000000000" pitchFamily="66" charset="-127"/>
            </a:endParaRPr>
          </a:p>
        </p:txBody>
      </p:sp>
      <p:sp>
        <p:nvSpPr>
          <p:cNvPr id="72" name="Shape 72"/>
          <p:cNvSpPr>
            <a:spLocks noGrp="1"/>
          </p:cNvSpPr>
          <p:nvPr>
            <p:ph type="title"/>
          </p:nvPr>
        </p:nvSpPr>
        <p:spPr>
          <a:prstGeom prst="rect">
            <a:avLst/>
          </a:prstGeom>
        </p:spPr>
        <p:txBody>
          <a:bodyPr anchor="ctr">
            <a:normAutofit/>
          </a:bodyPr>
          <a:lstStyle/>
          <a:p>
            <a:pPr>
              <a:defRPr sz="1800"/>
            </a:pPr>
            <a:r>
              <a:rPr lang="en-US" sz="6600" dirty="0"/>
              <a:t>6. Initial Requirements</a:t>
            </a:r>
            <a:br>
              <a:rPr lang="en-US" sz="6600" dirty="0"/>
            </a:br>
            <a:r>
              <a:rPr lang="en-US" sz="6600" dirty="0"/>
              <a:t>and</a:t>
            </a:r>
            <a:br>
              <a:rPr lang="en-US" sz="6600" dirty="0"/>
            </a:br>
            <a:r>
              <a:rPr lang="en-US" sz="6600" dirty="0"/>
              <a:t>Use </a:t>
            </a:r>
            <a:r>
              <a:rPr lang="en-US" sz="6600" dirty="0" err="1"/>
              <a:t>Caes</a:t>
            </a:r>
            <a:endParaRPr sz="6600" dirty="0"/>
          </a:p>
        </p:txBody>
      </p:sp>
      <p:sp>
        <p:nvSpPr>
          <p:cNvPr id="73" name="Shape 73"/>
          <p:cNvSpPr>
            <a:spLocks noGrp="1"/>
          </p:cNvSpPr>
          <p:nvPr>
            <p:ph type="body" idx="1"/>
          </p:nvPr>
        </p:nvSpPr>
        <p:spPr>
          <a:prstGeom prst="rect">
            <a:avLst/>
          </a:prstGeom>
        </p:spPr>
        <p:txBody>
          <a:bodyPr/>
          <a:lstStyle/>
          <a:p>
            <a:pPr lvl="0">
              <a:defRPr sz="1800">
                <a:solidFill>
                  <a:srgbClr val="000000"/>
                </a:solidFill>
              </a:defRPr>
            </a:pPr>
            <a:endParaRPr sz="4200" dirty="0">
              <a:solidFill>
                <a:srgbClr val="424242"/>
              </a:solidFill>
              <a:latin typeface="나눔고딕"/>
              <a:ea typeface="나눔고딕"/>
              <a:cs typeface="나눔고딕"/>
              <a:sym typeface="나눔고딕"/>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a:xfrm>
            <a:off x="869774" y="1599636"/>
            <a:ext cx="11379200" cy="819291"/>
          </a:xfrm>
        </p:spPr>
        <p:txBody>
          <a:bodyPr>
            <a:normAutofit fontScale="85000" lnSpcReduction="10000"/>
          </a:bodyPr>
          <a:lstStyle/>
          <a:p>
            <a:r>
              <a:rPr lang="en-US" altLang="ko-KR" sz="3413" dirty="0"/>
              <a:t>A task automation problem at</a:t>
            </a:r>
            <a:r>
              <a:rPr lang="ko-KR" altLang="en-US" sz="3413" dirty="0"/>
              <a:t> 휴학 신청 및 승인 서비스 </a:t>
            </a:r>
            <a:r>
              <a:rPr lang="en-US" altLang="ko-KR" sz="3413" dirty="0"/>
              <a:t>in KAIST</a:t>
            </a: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10</a:t>
            </a:fld>
            <a:endParaRPr lang="ko-KR" altLang="en-US" dirty="0"/>
          </a:p>
        </p:txBody>
      </p:sp>
      <p:sp>
        <p:nvSpPr>
          <p:cNvPr id="5" name="내용 개체 틀 2"/>
          <p:cNvSpPr txBox="1">
            <a:spLocks/>
          </p:cNvSpPr>
          <p:nvPr/>
        </p:nvSpPr>
        <p:spPr>
          <a:xfrm>
            <a:off x="1279420" y="3340629"/>
            <a:ext cx="10445961" cy="3225063"/>
          </a:xfrm>
          <a:prstGeom prst="rect">
            <a:avLst/>
          </a:prstGeom>
        </p:spPr>
        <p:txBody>
          <a:bodyPr anchor="ctr">
            <a:noAutofit/>
          </a:bodyPr>
          <a:lstStyle>
            <a:lvl1pPr marL="342900" indent="-342900" algn="l" rtl="0" eaLnBrk="1" fontAlgn="base" latinLnBrk="1" hangingPunct="1">
              <a:lnSpc>
                <a:spcPct val="120000"/>
              </a:lnSpc>
              <a:spcBef>
                <a:spcPct val="20000"/>
              </a:spcBef>
              <a:spcAft>
                <a:spcPct val="0"/>
              </a:spcAft>
              <a:buClr>
                <a:srgbClr val="002060"/>
              </a:buClr>
              <a:buSzPct val="75000"/>
              <a:buFont typeface="Wingdings" panose="05000000000000000000" pitchFamily="2" charset="2"/>
              <a:buChar char="u"/>
              <a:defRPr kumimoji="1" lang="ko-KR" altLang="en-US" sz="2000" b="1" kern="1200" dirty="0" smtClean="0">
                <a:solidFill>
                  <a:schemeClr val="tx1"/>
                </a:solidFill>
                <a:latin typeface="맑은 고딕" pitchFamily="50" charset="-127"/>
                <a:ea typeface="맑은 고딕" pitchFamily="50" charset="-127"/>
                <a:cs typeface="+mn-cs"/>
              </a:defRPr>
            </a:lvl1pPr>
            <a:lvl2pPr marL="908050" indent="-4365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600" kern="1200" dirty="0" smtClean="0">
                <a:solidFill>
                  <a:schemeClr val="tx1"/>
                </a:solidFill>
                <a:latin typeface="맑은 고딕" pitchFamily="50" charset="-127"/>
                <a:ea typeface="맑은 고딕" pitchFamily="50" charset="-127"/>
                <a:cs typeface="+mn-cs"/>
              </a:defRPr>
            </a:lvl2pPr>
            <a:lvl3pPr marL="1304925" indent="-395288"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400" kern="1200" dirty="0" smtClean="0">
                <a:solidFill>
                  <a:schemeClr val="tx1"/>
                </a:solidFill>
                <a:latin typeface="맑은 고딕" pitchFamily="50" charset="-127"/>
                <a:ea typeface="맑은 고딕" pitchFamily="50" charset="-127"/>
                <a:cs typeface="+mn-cs"/>
              </a:defRPr>
            </a:lvl3pPr>
            <a:lvl4pPr marL="1693863" indent="-387350" algn="l" rtl="0" eaLnBrk="1" fontAlgn="base" latinLnBrk="1" hangingPunct="1">
              <a:lnSpc>
                <a:spcPct val="120000"/>
              </a:lnSpc>
              <a:spcBef>
                <a:spcPct val="20000"/>
              </a:spcBef>
              <a:spcAft>
                <a:spcPct val="0"/>
              </a:spcAft>
              <a:buClr>
                <a:srgbClr val="1D314E"/>
              </a:buClr>
              <a:buSzPct val="75000"/>
              <a:buFont typeface="Wingdings" pitchFamily="2" charset="2"/>
              <a:buChar char="l"/>
              <a:defRPr kumimoji="1" lang="ko-KR" altLang="en-US" sz="1200" kern="1200" dirty="0" smtClean="0">
                <a:solidFill>
                  <a:schemeClr val="tx1"/>
                </a:solidFill>
                <a:latin typeface="맑은 고딕" pitchFamily="50" charset="-127"/>
                <a:ea typeface="맑은 고딕" pitchFamily="50" charset="-127"/>
                <a:cs typeface="+mn-cs"/>
              </a:defRPr>
            </a:lvl4pPr>
            <a:lvl5pPr marL="2093913" indent="-3984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100" dirty="0">
                <a:solidFill>
                  <a:schemeClr val="tx1"/>
                </a:solidFill>
                <a:latin typeface="+mn-ea"/>
                <a:ea typeface="+mn-ea"/>
                <a:cs typeface="Arial" pitchFamily="34" charset="0"/>
              </a:defRPr>
            </a:lvl5pPr>
            <a:lvl6pPr marL="2551113" indent="-398463" algn="l" rtl="0" eaLnBrk="1" fontAlgn="base" latinLnBrk="1" hangingPunct="1">
              <a:lnSpc>
                <a:spcPct val="115000"/>
              </a:lnSpc>
              <a:spcBef>
                <a:spcPct val="20000"/>
              </a:spcBef>
              <a:spcAft>
                <a:spcPct val="20000"/>
              </a:spcAft>
              <a:buClr>
                <a:srgbClr val="0070C0"/>
              </a:buClr>
              <a:buSzPct val="100000"/>
              <a:buFont typeface="Wingdings" pitchFamily="2" charset="2"/>
              <a:buChar char="§"/>
              <a:defRPr kumimoji="1" sz="1400">
                <a:solidFill>
                  <a:schemeClr val="tx1"/>
                </a:solidFill>
                <a:latin typeface="Arial" pitchFamily="34" charset="0"/>
                <a:ea typeface="굴림" pitchFamily="50" charset="-127"/>
                <a:cs typeface="Arial" pitchFamily="34" charset="0"/>
              </a:defRPr>
            </a:lvl6pPr>
            <a:lvl7pPr marL="30083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7pPr>
            <a:lvl8pPr marL="34655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8pPr>
            <a:lvl9pPr marL="39227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9pPr>
          </a:lstStyle>
          <a:p>
            <a:pPr marL="0" indent="0">
              <a:buNone/>
            </a:pPr>
            <a:r>
              <a:rPr lang="ko-KR" altLang="en-US" sz="2400" b="0" dirty="0">
                <a:solidFill>
                  <a:schemeClr val="bg1"/>
                </a:solidFill>
                <a:latin typeface="나눔고딕" panose="020D0604000000000000" pitchFamily="50" charset="-127"/>
                <a:ea typeface="나눔고딕" panose="020D0604000000000000" pitchFamily="50" charset="-127"/>
              </a:rPr>
              <a:t>학생이 질병</a:t>
            </a:r>
            <a:r>
              <a:rPr lang="en-US" altLang="ko-KR" sz="2400" b="0" dirty="0">
                <a:solidFill>
                  <a:schemeClr val="bg1"/>
                </a:solidFill>
                <a:latin typeface="나눔고딕" panose="020D0604000000000000" pitchFamily="50" charset="-127"/>
                <a:ea typeface="나눔고딕" panose="020D0604000000000000" pitchFamily="50" charset="-127"/>
              </a:rPr>
              <a:t>, </a:t>
            </a:r>
            <a:r>
              <a:rPr lang="ko-KR" altLang="en-US" sz="2400" b="0" dirty="0">
                <a:solidFill>
                  <a:schemeClr val="bg1"/>
                </a:solidFill>
                <a:latin typeface="나눔고딕" panose="020D0604000000000000" pitchFamily="50" charset="-127"/>
                <a:ea typeface="나눔고딕" panose="020D0604000000000000" pitchFamily="50" charset="-127"/>
              </a:rPr>
              <a:t>사고</a:t>
            </a:r>
            <a:r>
              <a:rPr lang="en-US" altLang="ko-KR" sz="2400" b="0" dirty="0">
                <a:solidFill>
                  <a:schemeClr val="bg1"/>
                </a:solidFill>
                <a:latin typeface="나눔고딕" panose="020D0604000000000000" pitchFamily="50" charset="-127"/>
                <a:ea typeface="나눔고딕" panose="020D0604000000000000" pitchFamily="50" charset="-127"/>
              </a:rPr>
              <a:t>, </a:t>
            </a:r>
            <a:r>
              <a:rPr lang="ko-KR" altLang="en-US" sz="2400" b="0" dirty="0">
                <a:solidFill>
                  <a:schemeClr val="bg1"/>
                </a:solidFill>
                <a:latin typeface="나눔고딕" panose="020D0604000000000000" pitchFamily="50" charset="-127"/>
                <a:ea typeface="나눔고딕" panose="020D0604000000000000" pitchFamily="50" charset="-127"/>
              </a:rPr>
              <a:t>병역</a:t>
            </a:r>
            <a:r>
              <a:rPr lang="en-US" altLang="ko-KR" sz="2400" b="0" dirty="0">
                <a:solidFill>
                  <a:schemeClr val="bg1"/>
                </a:solidFill>
                <a:latin typeface="나눔고딕" panose="020D0604000000000000" pitchFamily="50" charset="-127"/>
                <a:ea typeface="나눔고딕" panose="020D0604000000000000" pitchFamily="50" charset="-127"/>
              </a:rPr>
              <a:t>, </a:t>
            </a:r>
            <a:r>
              <a:rPr lang="ko-KR" altLang="en-US" sz="2400" b="0" dirty="0">
                <a:solidFill>
                  <a:schemeClr val="bg1"/>
                </a:solidFill>
                <a:latin typeface="나눔고딕" panose="020D0604000000000000" pitchFamily="50" charset="-127"/>
                <a:ea typeface="나눔고딕" panose="020D0604000000000000" pitchFamily="50" charset="-127"/>
              </a:rPr>
              <a:t>출산 및 육아</a:t>
            </a:r>
            <a:r>
              <a:rPr lang="en-US" altLang="ko-KR" sz="2400" b="0" dirty="0">
                <a:solidFill>
                  <a:schemeClr val="bg1"/>
                </a:solidFill>
                <a:latin typeface="나눔고딕" panose="020D0604000000000000" pitchFamily="50" charset="-127"/>
                <a:ea typeface="나눔고딕" panose="020D0604000000000000" pitchFamily="50" charset="-127"/>
              </a:rPr>
              <a:t>, </a:t>
            </a:r>
            <a:r>
              <a:rPr lang="ko-KR" altLang="en-US" sz="2400" b="0" dirty="0">
                <a:solidFill>
                  <a:schemeClr val="bg1"/>
                </a:solidFill>
                <a:latin typeface="나눔고딕" panose="020D0604000000000000" pitchFamily="50" charset="-127"/>
                <a:ea typeface="나눔고딕" panose="020D0604000000000000" pitchFamily="50" charset="-127"/>
              </a:rPr>
              <a:t>기타 부득이한 사유로 수강할 수 없을 때에 휴학</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또는 연장</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을 학과</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부</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사무실에 신청하고</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 지도교수의 면담을 거쳐 승인하고</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 학과</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부</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장이 승인하면</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  도서관</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 기숙사</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 </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예비군 사무실</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 등이 확인하여 승인하고</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 교무처 </a:t>
            </a:r>
            <a:r>
              <a:rPr lang="ko-KR" altLang="en-US" sz="2400" b="0" dirty="0" err="1">
                <a:solidFill>
                  <a:schemeClr val="bg1"/>
                </a:solidFill>
                <a:latin typeface="나눔고딕" panose="020D0604000000000000" pitchFamily="50" charset="-127"/>
                <a:ea typeface="나눔고딕" panose="020D0604000000000000" pitchFamily="50" charset="-127"/>
              </a:rPr>
              <a:t>학적팀의</a:t>
            </a:r>
            <a:r>
              <a:rPr lang="ko-KR" altLang="en-US" sz="2400" b="0" dirty="0">
                <a:solidFill>
                  <a:schemeClr val="bg1"/>
                </a:solidFill>
                <a:latin typeface="나눔고딕" panose="020D0604000000000000" pitchFamily="50" charset="-127"/>
                <a:ea typeface="나눔고딕" panose="020D0604000000000000" pitchFamily="50" charset="-127"/>
              </a:rPr>
              <a:t> 검토와 확인을 거쳐 최종적으로 교무처장이 승인한다</a:t>
            </a:r>
            <a:r>
              <a:rPr lang="en-US" altLang="ko-KR" sz="2400" b="0" dirty="0">
                <a:solidFill>
                  <a:schemeClr val="bg1"/>
                </a:solidFill>
                <a:latin typeface="나눔고딕" panose="020D0604000000000000" pitchFamily="50" charset="-127"/>
                <a:ea typeface="나눔고딕" panose="020D0604000000000000" pitchFamily="50" charset="-127"/>
              </a:rPr>
              <a:t>.</a:t>
            </a:r>
            <a:endParaRPr lang="en-US" altLang="ko-KR" sz="2400" b="0" dirty="0">
              <a:solidFill>
                <a:schemeClr val="bg1"/>
              </a:solidFill>
              <a:latin typeface="Nanum Gothic" charset="-127"/>
              <a:ea typeface="Nanum Gothic" charset="-127"/>
              <a:cs typeface="Nanum Gothic" charset="-127"/>
            </a:endParaRPr>
          </a:p>
        </p:txBody>
      </p:sp>
      <p:sp>
        <p:nvSpPr>
          <p:cNvPr id="6" name="TextBox 5"/>
          <p:cNvSpPr txBox="1"/>
          <p:nvPr/>
        </p:nvSpPr>
        <p:spPr>
          <a:xfrm>
            <a:off x="0" y="0"/>
            <a:ext cx="2695074"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b="1" i="1" dirty="0">
                <a:solidFill>
                  <a:schemeClr val="tx1"/>
                </a:solidFill>
                <a:latin typeface="Nanum Gothic" charset="-127"/>
                <a:ea typeface="Nanum Gothic" charset="-127"/>
                <a:cs typeface="Nanum Gothic" charset="-127"/>
              </a:rPr>
              <a:t>Real and Abstract </a:t>
            </a:r>
            <a:r>
              <a:rPr lang="mr-IN" sz="1800" b="1" i="1" dirty="0">
                <a:solidFill>
                  <a:schemeClr val="tx1"/>
                </a:solidFill>
                <a:latin typeface="Nanum Gothic" charset="-127"/>
                <a:ea typeface="Nanum Gothic" charset="-127"/>
                <a:cs typeface="Nanum Gothic" charset="-127"/>
              </a:rPr>
              <a:t>…</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17252582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a:xfrm>
            <a:off x="869774" y="1599636"/>
            <a:ext cx="11379200" cy="716880"/>
          </a:xfrm>
        </p:spPr>
        <p:txBody>
          <a:bodyPr>
            <a:normAutofit/>
          </a:bodyPr>
          <a:lstStyle/>
          <a:p>
            <a:r>
              <a:rPr lang="ko-KR" altLang="en-US" dirty="0">
                <a:latin typeface="나눔고딕" panose="020D0604000000000000" pitchFamily="50" charset="-127"/>
                <a:ea typeface="나눔고딕" panose="020D0604000000000000" pitchFamily="50" charset="-127"/>
              </a:rPr>
              <a:t>다음 질문에 대한 답을 결정하는 것으로 시작합니다</a:t>
            </a:r>
            <a:r>
              <a:rPr lang="en-US" altLang="ko-KR" dirty="0">
                <a:latin typeface="나눔고딕" panose="020D0604000000000000" pitchFamily="50" charset="-127"/>
                <a:ea typeface="나눔고딕" panose="020D0604000000000000" pitchFamily="50" charset="-127"/>
              </a:rPr>
              <a:t>.</a:t>
            </a:r>
            <a:endParaRPr lang="en-US" altLang="ko-KR" b="0" dirty="0">
              <a:latin typeface="나눔고딕" panose="020D0604000000000000" pitchFamily="50" charset="-127"/>
              <a:ea typeface="나눔고딕" panose="020D0604000000000000" pitchFamily="50" charset="-127"/>
            </a:endParaRPr>
          </a:p>
        </p:txBody>
      </p:sp>
      <p:sp>
        <p:nvSpPr>
          <p:cNvPr id="2" name="TextBox 1"/>
          <p:cNvSpPr txBox="1"/>
          <p:nvPr/>
        </p:nvSpPr>
        <p:spPr>
          <a:xfrm>
            <a:off x="1281491" y="2726162"/>
            <a:ext cx="4374916" cy="523220"/>
          </a:xfrm>
          <a:prstGeom prst="rect">
            <a:avLst/>
          </a:prstGeom>
          <a:noFill/>
        </p:spPr>
        <p:txBody>
          <a:bodyPr wrap="none" rtlCol="0">
            <a:spAutoFit/>
          </a:bodyPr>
          <a:lstStyle/>
          <a:p>
            <a:pPr marL="406394" indent="-406394" algn="l">
              <a:buFont typeface="Arial" panose="020B0604020202020204" pitchFamily="34" charset="0"/>
              <a:buChar char="•"/>
            </a:pPr>
            <a:r>
              <a:rPr lang="ko-KR" altLang="en-US" sz="2800" dirty="0">
                <a:solidFill>
                  <a:schemeClr val="bg1"/>
                </a:solidFill>
                <a:latin typeface="나눔고딕" panose="020D0604000000000000" pitchFamily="50" charset="-127"/>
                <a:ea typeface="나눔고딕" panose="020D0604000000000000" pitchFamily="50" charset="-127"/>
              </a:rPr>
              <a:t>사용자는 무엇을 합니까</a:t>
            </a:r>
            <a:r>
              <a:rPr lang="en-US" altLang="ko-KR" sz="2800" dirty="0">
                <a:solidFill>
                  <a:schemeClr val="bg1"/>
                </a:solidFill>
                <a:latin typeface="나눔고딕" panose="020D0604000000000000" pitchFamily="50" charset="-127"/>
                <a:ea typeface="나눔고딕" panose="020D0604000000000000" pitchFamily="50" charset="-127"/>
              </a:rPr>
              <a:t>?</a:t>
            </a:r>
          </a:p>
        </p:txBody>
      </p:sp>
      <p:sp>
        <p:nvSpPr>
          <p:cNvPr id="7" name="TextBox 6"/>
          <p:cNvSpPr txBox="1"/>
          <p:nvPr/>
        </p:nvSpPr>
        <p:spPr>
          <a:xfrm>
            <a:off x="1281491" y="3374768"/>
            <a:ext cx="5828840" cy="523220"/>
          </a:xfrm>
          <a:prstGeom prst="rect">
            <a:avLst/>
          </a:prstGeom>
          <a:noFill/>
        </p:spPr>
        <p:txBody>
          <a:bodyPr wrap="none" rtlCol="0">
            <a:spAutoFit/>
          </a:bodyPr>
          <a:lstStyle/>
          <a:p>
            <a:pPr marL="406394" indent="-406394" algn="l">
              <a:buFont typeface="Arial" panose="020B0604020202020204" pitchFamily="34" charset="0"/>
              <a:buChar char="•"/>
            </a:pPr>
            <a:r>
              <a:rPr lang="ko-KR" altLang="en-US" sz="2800" dirty="0">
                <a:solidFill>
                  <a:schemeClr val="bg1"/>
                </a:solidFill>
                <a:latin typeface="나눔고딕" panose="020D0604000000000000" pitchFamily="50" charset="-127"/>
                <a:ea typeface="나눔고딕" panose="020D0604000000000000" pitchFamily="50" charset="-127"/>
              </a:rPr>
              <a:t>어떤 데이터가 관련되어 있습니까</a:t>
            </a:r>
            <a:r>
              <a:rPr lang="en-US" altLang="ko-KR" sz="2800" dirty="0">
                <a:solidFill>
                  <a:schemeClr val="bg1"/>
                </a:solidFill>
                <a:latin typeface="나눔고딕" panose="020D0604000000000000" pitchFamily="50" charset="-127"/>
                <a:ea typeface="나눔고딕" panose="020D0604000000000000" pitchFamily="50" charset="-127"/>
              </a:rPr>
              <a:t>?</a:t>
            </a:r>
          </a:p>
        </p:txBody>
      </p:sp>
      <p:sp>
        <p:nvSpPr>
          <p:cNvPr id="8" name="TextBox 7"/>
          <p:cNvSpPr txBox="1"/>
          <p:nvPr/>
        </p:nvSpPr>
        <p:spPr>
          <a:xfrm>
            <a:off x="1281491" y="4023373"/>
            <a:ext cx="6268063" cy="523220"/>
          </a:xfrm>
          <a:prstGeom prst="rect">
            <a:avLst/>
          </a:prstGeom>
          <a:noFill/>
        </p:spPr>
        <p:txBody>
          <a:bodyPr wrap="none" rtlCol="0">
            <a:spAutoFit/>
          </a:bodyPr>
          <a:lstStyle/>
          <a:p>
            <a:pPr marL="406394" indent="-406394" algn="l">
              <a:buFont typeface="Arial" panose="020B0604020202020204" pitchFamily="34" charset="0"/>
              <a:buChar char="•"/>
            </a:pPr>
            <a:r>
              <a:rPr lang="ko-KR" altLang="en-US" sz="2800" dirty="0">
                <a:solidFill>
                  <a:schemeClr val="bg1"/>
                </a:solidFill>
                <a:latin typeface="나눔고딕" panose="020D0604000000000000" pitchFamily="50" charset="-127"/>
                <a:ea typeface="나눔고딕" panose="020D0604000000000000" pitchFamily="50" charset="-127"/>
              </a:rPr>
              <a:t>시스템은 어떤 목표를 갖고 있습니까</a:t>
            </a:r>
            <a:r>
              <a:rPr lang="en-US" altLang="ko-KR" sz="2800" dirty="0">
                <a:solidFill>
                  <a:schemeClr val="bg1"/>
                </a:solidFill>
                <a:latin typeface="나눔고딕" panose="020D0604000000000000" pitchFamily="50" charset="-127"/>
                <a:ea typeface="나눔고딕" panose="020D0604000000000000" pitchFamily="50" charset="-127"/>
              </a:rPr>
              <a:t>?</a:t>
            </a:r>
            <a:endParaRPr lang="ko-KR" altLang="en-US" sz="2800" dirty="0">
              <a:solidFill>
                <a:schemeClr val="bg1"/>
              </a:solidFill>
            </a:endParaRPr>
          </a:p>
        </p:txBody>
      </p:sp>
      <p:sp>
        <p:nvSpPr>
          <p:cNvPr id="9" name="TextBox 8"/>
          <p:cNvSpPr txBox="1"/>
          <p:nvPr/>
        </p:nvSpPr>
        <p:spPr>
          <a:xfrm>
            <a:off x="1281491" y="4671979"/>
            <a:ext cx="7383753" cy="523220"/>
          </a:xfrm>
          <a:prstGeom prst="rect">
            <a:avLst/>
          </a:prstGeom>
          <a:noFill/>
        </p:spPr>
        <p:txBody>
          <a:bodyPr wrap="none" rtlCol="0">
            <a:spAutoFit/>
          </a:bodyPr>
          <a:lstStyle/>
          <a:p>
            <a:pPr marL="406394" indent="-406394" algn="l">
              <a:buFont typeface="Arial" panose="020B0604020202020204" pitchFamily="34" charset="0"/>
              <a:buChar char="•"/>
            </a:pPr>
            <a:r>
              <a:rPr lang="ko-KR" altLang="en-US" sz="2800" dirty="0">
                <a:solidFill>
                  <a:schemeClr val="bg1"/>
                </a:solidFill>
                <a:latin typeface="나눔고딕" panose="020D0604000000000000" pitchFamily="50" charset="-127"/>
                <a:ea typeface="나눔고딕" panose="020D0604000000000000" pitchFamily="50" charset="-127"/>
              </a:rPr>
              <a:t>이 목표를 위하여 어떤 데이터가 필요합니까</a:t>
            </a:r>
            <a:r>
              <a:rPr lang="en-US" altLang="ko-KR" sz="2800" dirty="0">
                <a:solidFill>
                  <a:schemeClr val="bg1"/>
                </a:solidFill>
                <a:latin typeface="나눔고딕" panose="020D0604000000000000" pitchFamily="50" charset="-127"/>
                <a:ea typeface="나눔고딕" panose="020D0604000000000000" pitchFamily="50" charset="-127"/>
              </a:rPr>
              <a:t>?</a:t>
            </a:r>
          </a:p>
        </p:txBody>
      </p:sp>
      <p:sp>
        <p:nvSpPr>
          <p:cNvPr id="10" name="TextBox 9"/>
          <p:cNvSpPr txBox="1"/>
          <p:nvPr/>
        </p:nvSpPr>
        <p:spPr>
          <a:xfrm>
            <a:off x="1281491" y="5320585"/>
            <a:ext cx="3103735" cy="523220"/>
          </a:xfrm>
          <a:prstGeom prst="rect">
            <a:avLst/>
          </a:prstGeom>
          <a:noFill/>
        </p:spPr>
        <p:txBody>
          <a:bodyPr wrap="none" rtlCol="0">
            <a:spAutoFit/>
          </a:bodyPr>
          <a:lstStyle/>
          <a:p>
            <a:pPr marL="406394" indent="-406394" algn="l">
              <a:buFont typeface="Arial" panose="020B0604020202020204" pitchFamily="34" charset="0"/>
              <a:buChar char="•"/>
            </a:pPr>
            <a:r>
              <a:rPr lang="ko-KR" altLang="en-US" sz="2800" dirty="0">
                <a:solidFill>
                  <a:schemeClr val="bg1"/>
                </a:solidFill>
                <a:latin typeface="나눔고딕" panose="020D0604000000000000" pitchFamily="50" charset="-127"/>
                <a:ea typeface="나눔고딕" panose="020D0604000000000000" pitchFamily="50" charset="-127"/>
              </a:rPr>
              <a:t>입력 </a:t>
            </a:r>
            <a:r>
              <a:rPr lang="en-US" altLang="ko-KR" sz="2800" dirty="0">
                <a:solidFill>
                  <a:schemeClr val="bg1"/>
                </a:solidFill>
                <a:latin typeface="나눔고딕" panose="020D0604000000000000" pitchFamily="50" charset="-127"/>
                <a:ea typeface="나눔고딕" panose="020D0604000000000000" pitchFamily="50" charset="-127"/>
              </a:rPr>
              <a:t>use cases?</a:t>
            </a:r>
            <a:endParaRPr lang="ko-KR" altLang="en-US" sz="2800" dirty="0">
              <a:solidFill>
                <a:schemeClr val="bg1"/>
              </a:solidFill>
            </a:endParaRPr>
          </a:p>
        </p:txBody>
      </p:sp>
      <p:sp>
        <p:nvSpPr>
          <p:cNvPr id="11" name="TextBox 10"/>
          <p:cNvSpPr txBox="1"/>
          <p:nvPr/>
        </p:nvSpPr>
        <p:spPr>
          <a:xfrm>
            <a:off x="1281491" y="5969191"/>
            <a:ext cx="3122971" cy="523220"/>
          </a:xfrm>
          <a:prstGeom prst="rect">
            <a:avLst/>
          </a:prstGeom>
          <a:noFill/>
        </p:spPr>
        <p:txBody>
          <a:bodyPr wrap="none" rtlCol="0">
            <a:spAutoFit/>
          </a:bodyPr>
          <a:lstStyle/>
          <a:p>
            <a:pPr marL="406394" indent="-406394" algn="l">
              <a:buFont typeface="Arial" panose="020B0604020202020204" pitchFamily="34" charset="0"/>
              <a:buChar char="•"/>
            </a:pPr>
            <a:r>
              <a:rPr lang="ko-KR" altLang="en-US" sz="2800" dirty="0">
                <a:solidFill>
                  <a:schemeClr val="bg1"/>
                </a:solidFill>
                <a:latin typeface="나눔고딕" panose="020D0604000000000000" pitchFamily="50" charset="-127"/>
                <a:ea typeface="나눔고딕" panose="020D0604000000000000" pitchFamily="50" charset="-127"/>
              </a:rPr>
              <a:t>첫 데이터 모델</a:t>
            </a:r>
            <a:r>
              <a:rPr lang="en-US" altLang="ko-KR" sz="2800" dirty="0">
                <a:solidFill>
                  <a:schemeClr val="bg1"/>
                </a:solidFill>
                <a:latin typeface="나눔고딕" panose="020D0604000000000000" pitchFamily="50" charset="-127"/>
                <a:ea typeface="나눔고딕" panose="020D0604000000000000" pitchFamily="50" charset="-127"/>
              </a:rPr>
              <a:t>?</a:t>
            </a:r>
            <a:endParaRPr lang="ko-KR" altLang="en-US" sz="2800" dirty="0">
              <a:solidFill>
                <a:schemeClr val="bg1"/>
              </a:solidFill>
            </a:endParaRPr>
          </a:p>
        </p:txBody>
      </p:sp>
      <p:sp>
        <p:nvSpPr>
          <p:cNvPr id="12" name="TextBox 11"/>
          <p:cNvSpPr txBox="1"/>
          <p:nvPr/>
        </p:nvSpPr>
        <p:spPr>
          <a:xfrm>
            <a:off x="1281491" y="6617794"/>
            <a:ext cx="3103735" cy="523220"/>
          </a:xfrm>
          <a:prstGeom prst="rect">
            <a:avLst/>
          </a:prstGeom>
          <a:noFill/>
        </p:spPr>
        <p:txBody>
          <a:bodyPr wrap="none" rtlCol="0">
            <a:spAutoFit/>
          </a:bodyPr>
          <a:lstStyle/>
          <a:p>
            <a:pPr marL="406394" indent="-406394" algn="l">
              <a:buFont typeface="Arial" panose="020B0604020202020204" pitchFamily="34" charset="0"/>
              <a:buChar char="•"/>
            </a:pPr>
            <a:r>
              <a:rPr lang="ko-KR" altLang="en-US" sz="2800" dirty="0">
                <a:solidFill>
                  <a:schemeClr val="bg1"/>
                </a:solidFill>
                <a:latin typeface="나눔고딕" panose="020D0604000000000000" pitchFamily="50" charset="-127"/>
                <a:ea typeface="나눔고딕" panose="020D0604000000000000" pitchFamily="50" charset="-127"/>
              </a:rPr>
              <a:t>출력</a:t>
            </a:r>
            <a:r>
              <a:rPr lang="en-US" altLang="ko-KR" sz="2800" dirty="0">
                <a:solidFill>
                  <a:schemeClr val="bg1"/>
                </a:solidFill>
                <a:latin typeface="나눔고딕" panose="020D0604000000000000" pitchFamily="50" charset="-127"/>
                <a:ea typeface="나눔고딕" panose="020D0604000000000000" pitchFamily="50" charset="-127"/>
              </a:rPr>
              <a:t> use cases?</a:t>
            </a:r>
          </a:p>
        </p:txBody>
      </p:sp>
      <p:sp>
        <p:nvSpPr>
          <p:cNvPr id="13" name="TextBox 12"/>
          <p:cNvSpPr txBox="1"/>
          <p:nvPr/>
        </p:nvSpPr>
        <p:spPr>
          <a:xfrm>
            <a:off x="0" y="0"/>
            <a:ext cx="2695074"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b="1" i="1" dirty="0">
                <a:solidFill>
                  <a:schemeClr val="tx1"/>
                </a:solidFill>
                <a:latin typeface="Nanum Gothic" charset="-127"/>
                <a:ea typeface="Nanum Gothic" charset="-127"/>
                <a:cs typeface="Nanum Gothic" charset="-127"/>
              </a:rPr>
              <a:t>Real and Abstract </a:t>
            </a:r>
            <a:r>
              <a:rPr lang="mr-IN" sz="1800" b="1" i="1" dirty="0">
                <a:solidFill>
                  <a:schemeClr val="tx1"/>
                </a:solidFill>
                <a:latin typeface="Nanum Gothic" charset="-127"/>
                <a:ea typeface="Nanum Gothic" charset="-127"/>
                <a:cs typeface="Nanum Gothic" charset="-127"/>
              </a:rPr>
              <a:t>…</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163520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000"/>
                                        <p:tgtEl>
                                          <p:spTgt spid="9"/>
                                        </p:tgtEl>
                                      </p:cBhvr>
                                    </p:animEffect>
                                    <p:anim calcmode="lin" valueType="num">
                                      <p:cBhvr>
                                        <p:cTn id="29" dur="1000" fill="hold"/>
                                        <p:tgtEl>
                                          <p:spTgt spid="9"/>
                                        </p:tgtEl>
                                        <p:attrNameLst>
                                          <p:attrName>ppt_x</p:attrName>
                                        </p:attrNameLst>
                                      </p:cBhvr>
                                      <p:tavLst>
                                        <p:tav tm="0">
                                          <p:val>
                                            <p:strVal val="#ppt_x"/>
                                          </p:val>
                                        </p:tav>
                                        <p:tav tm="100000">
                                          <p:val>
                                            <p:strVal val="#ppt_x"/>
                                          </p:val>
                                        </p:tav>
                                      </p:tavLst>
                                    </p:anim>
                                    <p:anim calcmode="lin" valueType="num">
                                      <p:cBhvr>
                                        <p:cTn id="30"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1000"/>
                                        <p:tgtEl>
                                          <p:spTgt spid="10"/>
                                        </p:tgtEl>
                                      </p:cBhvr>
                                    </p:animEffect>
                                    <p:anim calcmode="lin" valueType="num">
                                      <p:cBhvr>
                                        <p:cTn id="36" dur="1000" fill="hold"/>
                                        <p:tgtEl>
                                          <p:spTgt spid="10"/>
                                        </p:tgtEl>
                                        <p:attrNameLst>
                                          <p:attrName>ppt_x</p:attrName>
                                        </p:attrNameLst>
                                      </p:cBhvr>
                                      <p:tavLst>
                                        <p:tav tm="0">
                                          <p:val>
                                            <p:strVal val="#ppt_x"/>
                                          </p:val>
                                        </p:tav>
                                        <p:tav tm="100000">
                                          <p:val>
                                            <p:strVal val="#ppt_x"/>
                                          </p:val>
                                        </p:tav>
                                      </p:tavLst>
                                    </p:anim>
                                    <p:anim calcmode="lin" valueType="num">
                                      <p:cBhvr>
                                        <p:cTn id="37"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fade">
                                      <p:cBhvr>
                                        <p:cTn id="42" dur="1000"/>
                                        <p:tgtEl>
                                          <p:spTgt spid="11"/>
                                        </p:tgtEl>
                                      </p:cBhvr>
                                    </p:animEffect>
                                    <p:anim calcmode="lin" valueType="num">
                                      <p:cBhvr>
                                        <p:cTn id="43" dur="1000" fill="hold"/>
                                        <p:tgtEl>
                                          <p:spTgt spid="11"/>
                                        </p:tgtEl>
                                        <p:attrNameLst>
                                          <p:attrName>ppt_x</p:attrName>
                                        </p:attrNameLst>
                                      </p:cBhvr>
                                      <p:tavLst>
                                        <p:tav tm="0">
                                          <p:val>
                                            <p:strVal val="#ppt_x"/>
                                          </p:val>
                                        </p:tav>
                                        <p:tav tm="100000">
                                          <p:val>
                                            <p:strVal val="#ppt_x"/>
                                          </p:val>
                                        </p:tav>
                                      </p:tavLst>
                                    </p:anim>
                                    <p:anim calcmode="lin" valueType="num">
                                      <p:cBhvr>
                                        <p:cTn id="4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fade">
                                      <p:cBhvr>
                                        <p:cTn id="49" dur="1000"/>
                                        <p:tgtEl>
                                          <p:spTgt spid="12"/>
                                        </p:tgtEl>
                                      </p:cBhvr>
                                    </p:animEffect>
                                    <p:anim calcmode="lin" valueType="num">
                                      <p:cBhvr>
                                        <p:cTn id="50" dur="1000" fill="hold"/>
                                        <p:tgtEl>
                                          <p:spTgt spid="12"/>
                                        </p:tgtEl>
                                        <p:attrNameLst>
                                          <p:attrName>ppt_x</p:attrName>
                                        </p:attrNameLst>
                                      </p:cBhvr>
                                      <p:tavLst>
                                        <p:tav tm="0">
                                          <p:val>
                                            <p:strVal val="#ppt_x"/>
                                          </p:val>
                                        </p:tav>
                                        <p:tav tm="100000">
                                          <p:val>
                                            <p:strVal val="#ppt_x"/>
                                          </p:val>
                                        </p:tav>
                                      </p:tavLst>
                                    </p:anim>
                                    <p:anim calcmode="lin" valueType="num">
                                      <p:cBhvr>
                                        <p:cTn id="51"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8" grpId="0"/>
      <p:bldP spid="9" grpId="0"/>
      <p:bldP spid="10" grpId="0"/>
      <p:bldP spid="11" grpId="0"/>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b="1" dirty="0">
                <a:latin typeface="나눔고딕" panose="020D0604000000000000" pitchFamily="50" charset="-127"/>
                <a:ea typeface="나눔고딕" panose="020D0604000000000000" pitchFamily="50" charset="-127"/>
              </a:rPr>
              <a:t>Exercise 3-1</a:t>
            </a:r>
            <a:endParaRPr lang="ko-KR" altLang="en-US" b="1" dirty="0">
              <a:latin typeface="나눔고딕" panose="020D0604000000000000" pitchFamily="50" charset="-127"/>
              <a:ea typeface="나눔고딕" panose="020D0604000000000000" pitchFamily="50" charset="-127"/>
            </a:endParaRPr>
          </a:p>
        </p:txBody>
      </p:sp>
      <p:sp>
        <p:nvSpPr>
          <p:cNvPr id="3" name="내용 개체 틀 2"/>
          <p:cNvSpPr>
            <a:spLocks noGrp="1"/>
          </p:cNvSpPr>
          <p:nvPr>
            <p:ph idx="1"/>
          </p:nvPr>
        </p:nvSpPr>
        <p:spPr>
          <a:xfrm>
            <a:off x="972186" y="1804460"/>
            <a:ext cx="11379200" cy="1203118"/>
          </a:xfrm>
        </p:spPr>
        <p:txBody>
          <a:bodyPr>
            <a:noAutofit/>
          </a:bodyPr>
          <a:lstStyle/>
          <a:p>
            <a:r>
              <a:rPr lang="ko-KR" altLang="en-US" sz="2560" dirty="0">
                <a:latin typeface="나눔고딕" panose="020D0604000000000000" pitchFamily="50" charset="-127"/>
                <a:ea typeface="나눔고딕" panose="020D0604000000000000" pitchFamily="50" charset="-127"/>
              </a:rPr>
              <a:t>학적 서비스는 교무 행정을 위하여 다양한 통계와 분석 자료</a:t>
            </a:r>
            <a:r>
              <a:rPr lang="en-US" altLang="ko-KR" sz="2560" dirty="0">
                <a:latin typeface="나눔고딕" panose="020D0604000000000000" pitchFamily="50" charset="-127"/>
                <a:ea typeface="나눔고딕" panose="020D0604000000000000" pitchFamily="50" charset="-127"/>
              </a:rPr>
              <a:t>, </a:t>
            </a:r>
            <a:r>
              <a:rPr lang="ko-KR" altLang="en-US" sz="2560" dirty="0">
                <a:latin typeface="나눔고딕" panose="020D0604000000000000" pitchFamily="50" charset="-127"/>
                <a:ea typeface="나눔고딕" panose="020D0604000000000000" pitchFamily="50" charset="-127"/>
              </a:rPr>
              <a:t>개인별 학적 변동 이력을 제공하기 위한 것으로  아래와 같은 사용자 </a:t>
            </a:r>
            <a:r>
              <a:rPr lang="ko-KR" altLang="en-US" sz="2560" dirty="0" err="1">
                <a:latin typeface="나눔고딕" panose="020D0604000000000000" pitchFamily="50" charset="-127"/>
                <a:ea typeface="나눔고딕" panose="020D0604000000000000" pitchFamily="50" charset="-127"/>
              </a:rPr>
              <a:t>요구사항를</a:t>
            </a:r>
            <a:r>
              <a:rPr lang="ko-KR" altLang="en-US" sz="2560" dirty="0">
                <a:latin typeface="나눔고딕" panose="020D0604000000000000" pitchFamily="50" charset="-127"/>
                <a:ea typeface="나눔고딕" panose="020D0604000000000000" pitchFamily="50" charset="-127"/>
              </a:rPr>
              <a:t> 만족하여야 한다</a:t>
            </a:r>
            <a:r>
              <a:rPr lang="en-US" altLang="ko-KR" sz="2560" dirty="0">
                <a:latin typeface="나눔고딕" panose="020D0604000000000000" pitchFamily="50" charset="-127"/>
                <a:ea typeface="나눔고딕" panose="020D0604000000000000" pitchFamily="50" charset="-127"/>
              </a:rPr>
              <a:t>.</a:t>
            </a: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12</a:t>
            </a:fld>
            <a:endParaRPr lang="ko-KR" altLang="en-US" dirty="0"/>
          </a:p>
        </p:txBody>
      </p:sp>
      <p:sp>
        <p:nvSpPr>
          <p:cNvPr id="8" name="내용 개체 틀 2"/>
          <p:cNvSpPr txBox="1">
            <a:spLocks/>
          </p:cNvSpPr>
          <p:nvPr/>
        </p:nvSpPr>
        <p:spPr>
          <a:xfrm>
            <a:off x="972186" y="6079104"/>
            <a:ext cx="11379200" cy="3406208"/>
          </a:xfrm>
          <a:prstGeom prst="rect">
            <a:avLst/>
          </a:prstGeom>
        </p:spPr>
        <p:txBody>
          <a:bodyPr>
            <a:noAutofit/>
          </a:bodyPr>
          <a:lstStyle>
            <a:lvl1pPr marL="342900" indent="-342900" algn="l" rtl="0" eaLnBrk="1" fontAlgn="base" latinLnBrk="1" hangingPunct="1">
              <a:lnSpc>
                <a:spcPct val="120000"/>
              </a:lnSpc>
              <a:spcBef>
                <a:spcPct val="20000"/>
              </a:spcBef>
              <a:spcAft>
                <a:spcPct val="0"/>
              </a:spcAft>
              <a:buClr>
                <a:srgbClr val="002060"/>
              </a:buClr>
              <a:buSzPct val="75000"/>
              <a:buFont typeface="Wingdings" panose="05000000000000000000" pitchFamily="2" charset="2"/>
              <a:buChar char="u"/>
              <a:defRPr kumimoji="1" lang="ko-KR" altLang="en-US" sz="2000" b="1" kern="1200" dirty="0" smtClean="0">
                <a:solidFill>
                  <a:schemeClr val="tx1"/>
                </a:solidFill>
                <a:latin typeface="맑은 고딕" pitchFamily="50" charset="-127"/>
                <a:ea typeface="맑은 고딕" pitchFamily="50" charset="-127"/>
                <a:cs typeface="+mn-cs"/>
              </a:defRPr>
            </a:lvl1pPr>
            <a:lvl2pPr marL="908050" indent="-4365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600" kern="1200" dirty="0" smtClean="0">
                <a:solidFill>
                  <a:schemeClr val="tx1"/>
                </a:solidFill>
                <a:latin typeface="맑은 고딕" pitchFamily="50" charset="-127"/>
                <a:ea typeface="맑은 고딕" pitchFamily="50" charset="-127"/>
                <a:cs typeface="+mn-cs"/>
              </a:defRPr>
            </a:lvl2pPr>
            <a:lvl3pPr marL="1304925" indent="-395288"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400" kern="1200" dirty="0" smtClean="0">
                <a:solidFill>
                  <a:schemeClr val="tx1"/>
                </a:solidFill>
                <a:latin typeface="맑은 고딕" pitchFamily="50" charset="-127"/>
                <a:ea typeface="맑은 고딕" pitchFamily="50" charset="-127"/>
                <a:cs typeface="+mn-cs"/>
              </a:defRPr>
            </a:lvl3pPr>
            <a:lvl4pPr marL="1693863" indent="-387350" algn="l" rtl="0" eaLnBrk="1" fontAlgn="base" latinLnBrk="1" hangingPunct="1">
              <a:lnSpc>
                <a:spcPct val="120000"/>
              </a:lnSpc>
              <a:spcBef>
                <a:spcPct val="20000"/>
              </a:spcBef>
              <a:spcAft>
                <a:spcPct val="0"/>
              </a:spcAft>
              <a:buClr>
                <a:srgbClr val="1D314E"/>
              </a:buClr>
              <a:buSzPct val="75000"/>
              <a:buFont typeface="Wingdings" pitchFamily="2" charset="2"/>
              <a:buChar char="l"/>
              <a:defRPr kumimoji="1" lang="ko-KR" altLang="en-US" sz="1200" kern="1200" dirty="0" smtClean="0">
                <a:solidFill>
                  <a:schemeClr val="tx1"/>
                </a:solidFill>
                <a:latin typeface="맑은 고딕" pitchFamily="50" charset="-127"/>
                <a:ea typeface="맑은 고딕" pitchFamily="50" charset="-127"/>
                <a:cs typeface="+mn-cs"/>
              </a:defRPr>
            </a:lvl4pPr>
            <a:lvl5pPr marL="2093913" indent="-3984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100" dirty="0">
                <a:solidFill>
                  <a:schemeClr val="tx1"/>
                </a:solidFill>
                <a:latin typeface="+mn-ea"/>
                <a:ea typeface="+mn-ea"/>
                <a:cs typeface="Arial" pitchFamily="34" charset="0"/>
              </a:defRPr>
            </a:lvl5pPr>
            <a:lvl6pPr marL="2551113" indent="-398463" algn="l" rtl="0" eaLnBrk="1" fontAlgn="base" latinLnBrk="1" hangingPunct="1">
              <a:lnSpc>
                <a:spcPct val="115000"/>
              </a:lnSpc>
              <a:spcBef>
                <a:spcPct val="20000"/>
              </a:spcBef>
              <a:spcAft>
                <a:spcPct val="20000"/>
              </a:spcAft>
              <a:buClr>
                <a:srgbClr val="0070C0"/>
              </a:buClr>
              <a:buSzPct val="100000"/>
              <a:buFont typeface="Wingdings" pitchFamily="2" charset="2"/>
              <a:buChar char="§"/>
              <a:defRPr kumimoji="1" sz="1400">
                <a:solidFill>
                  <a:schemeClr val="tx1"/>
                </a:solidFill>
                <a:latin typeface="Arial" pitchFamily="34" charset="0"/>
                <a:ea typeface="굴림" pitchFamily="50" charset="-127"/>
                <a:cs typeface="Arial" pitchFamily="34" charset="0"/>
              </a:defRPr>
            </a:lvl6pPr>
            <a:lvl7pPr marL="30083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7pPr>
            <a:lvl8pPr marL="34655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8pPr>
            <a:lvl9pPr marL="39227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9pPr>
          </a:lstStyle>
          <a:p>
            <a:pPr marL="650230" indent="-650230">
              <a:buFont typeface="+mj-lt"/>
              <a:buAutoNum type="alphaLcPeriod"/>
            </a:pPr>
            <a:r>
              <a:rPr lang="ko-KR" altLang="en-US" sz="1800" b="0" dirty="0">
                <a:solidFill>
                  <a:schemeClr val="bg1"/>
                </a:solidFill>
                <a:latin typeface="나눔고딕" panose="020D0604000000000000" pitchFamily="50" charset="-127"/>
                <a:ea typeface="나눔고딕" panose="020D0604000000000000" pitchFamily="50" charset="-127"/>
              </a:rPr>
              <a:t>합격자</a:t>
            </a:r>
            <a:r>
              <a:rPr lang="en-US" altLang="ko-KR" sz="1800" b="0" dirty="0">
                <a:solidFill>
                  <a:schemeClr val="bg1"/>
                </a:solidFill>
                <a:latin typeface="나눔고딕" panose="020D0604000000000000" pitchFamily="50" charset="-127"/>
                <a:ea typeface="나눔고딕" panose="020D0604000000000000" pitchFamily="50" charset="-127"/>
              </a:rPr>
              <a:t>(</a:t>
            </a:r>
            <a:r>
              <a:rPr lang="ko-KR" altLang="en-US" sz="1800" b="0" dirty="0">
                <a:solidFill>
                  <a:schemeClr val="bg1"/>
                </a:solidFill>
                <a:latin typeface="나눔고딕" panose="020D0604000000000000" pitchFamily="50" charset="-127"/>
                <a:ea typeface="나눔고딕" panose="020D0604000000000000" pitchFamily="50" charset="-127"/>
              </a:rPr>
              <a:t>입학예정자</a:t>
            </a:r>
            <a:r>
              <a:rPr lang="en-US" altLang="ko-KR" sz="1800" b="0" dirty="0">
                <a:solidFill>
                  <a:schemeClr val="bg1"/>
                </a:solidFill>
                <a:latin typeface="나눔고딕" panose="020D0604000000000000" pitchFamily="50" charset="-127"/>
                <a:ea typeface="나눔고딕" panose="020D0604000000000000" pitchFamily="50" charset="-127"/>
              </a:rPr>
              <a:t>)</a:t>
            </a:r>
            <a:r>
              <a:rPr lang="ko-KR" altLang="en-US" sz="1800" b="0" dirty="0">
                <a:solidFill>
                  <a:schemeClr val="bg1"/>
                </a:solidFill>
                <a:latin typeface="나눔고딕" panose="020D0604000000000000" pitchFamily="50" charset="-127"/>
                <a:ea typeface="나눔고딕" panose="020D0604000000000000" pitchFamily="50" charset="-127"/>
              </a:rPr>
              <a:t>의 정보로부터 등록한 학생들을 시스템에 일괄 등록 </a:t>
            </a:r>
            <a:r>
              <a:rPr lang="en-US" altLang="ko-KR" sz="1800" b="0" dirty="0">
                <a:solidFill>
                  <a:schemeClr val="bg1"/>
                </a:solidFill>
                <a:latin typeface="나눔고딕" panose="020D0604000000000000" pitchFamily="50" charset="-127"/>
                <a:ea typeface="나눔고딕" panose="020D0604000000000000" pitchFamily="50" charset="-127"/>
              </a:rPr>
              <a:t>(</a:t>
            </a:r>
            <a:r>
              <a:rPr lang="ko-KR" altLang="en-US" sz="1800" b="0" dirty="0">
                <a:solidFill>
                  <a:schemeClr val="bg1"/>
                </a:solidFill>
                <a:latin typeface="나눔고딕" panose="020D0604000000000000" pitchFamily="50" charset="-127"/>
                <a:ea typeface="나눔고딕" panose="020D0604000000000000" pitchFamily="50" charset="-127"/>
              </a:rPr>
              <a:t>입력</a:t>
            </a:r>
            <a:r>
              <a:rPr lang="en-US" altLang="ko-KR" sz="1800" b="0" dirty="0">
                <a:solidFill>
                  <a:schemeClr val="bg1"/>
                </a:solidFill>
                <a:latin typeface="나눔고딕" panose="020D0604000000000000" pitchFamily="50" charset="-127"/>
                <a:ea typeface="나눔고딕" panose="020D0604000000000000" pitchFamily="50" charset="-127"/>
              </a:rPr>
              <a:t>)</a:t>
            </a:r>
          </a:p>
          <a:p>
            <a:pPr marL="650230" indent="-650230">
              <a:buFont typeface="+mj-lt"/>
              <a:buAutoNum type="alphaLcPeriod"/>
            </a:pPr>
            <a:r>
              <a:rPr lang="ko-KR" altLang="en-US" sz="1800" dirty="0">
                <a:solidFill>
                  <a:schemeClr val="bg1"/>
                </a:solidFill>
                <a:latin typeface="나눔고딕" panose="020D0604000000000000" pitchFamily="50" charset="-127"/>
                <a:ea typeface="나눔고딕" panose="020D0604000000000000" pitchFamily="50" charset="-127"/>
              </a:rPr>
              <a:t>휴학</a:t>
            </a:r>
            <a:r>
              <a:rPr lang="en-US" altLang="ko-KR" sz="1800" dirty="0">
                <a:solidFill>
                  <a:schemeClr val="bg1"/>
                </a:solidFill>
                <a:latin typeface="나눔고딕" panose="020D0604000000000000" pitchFamily="50" charset="-127"/>
                <a:ea typeface="나눔고딕" panose="020D0604000000000000" pitchFamily="50" charset="-127"/>
              </a:rPr>
              <a:t>/</a:t>
            </a:r>
            <a:r>
              <a:rPr lang="ko-KR" altLang="en-US" sz="1800" dirty="0" err="1">
                <a:solidFill>
                  <a:schemeClr val="bg1"/>
                </a:solidFill>
                <a:latin typeface="나눔고딕" panose="020D0604000000000000" pitchFamily="50" charset="-127"/>
                <a:ea typeface="나눔고딕" panose="020D0604000000000000" pitchFamily="50" charset="-127"/>
              </a:rPr>
              <a:t>휴학연장</a:t>
            </a:r>
            <a:r>
              <a:rPr lang="en-US" altLang="ko-KR" sz="1800" dirty="0">
                <a:solidFill>
                  <a:schemeClr val="bg1"/>
                </a:solidFill>
                <a:latin typeface="나눔고딕" panose="020D0604000000000000" pitchFamily="50" charset="-127"/>
                <a:ea typeface="나눔고딕" panose="020D0604000000000000" pitchFamily="50" charset="-127"/>
              </a:rPr>
              <a:t>: </a:t>
            </a:r>
            <a:r>
              <a:rPr lang="ko-KR" altLang="en-US" sz="1800" dirty="0">
                <a:solidFill>
                  <a:schemeClr val="bg1"/>
                </a:solidFill>
                <a:latin typeface="나눔고딕" panose="020D0604000000000000" pitchFamily="50" charset="-127"/>
                <a:ea typeface="나눔고딕" panose="020D0604000000000000" pitchFamily="50" charset="-127"/>
              </a:rPr>
              <a:t>학생이 질병</a:t>
            </a:r>
            <a:r>
              <a:rPr lang="en-US" altLang="ko-KR" sz="1800" dirty="0">
                <a:solidFill>
                  <a:schemeClr val="bg1"/>
                </a:solidFill>
                <a:latin typeface="나눔고딕" panose="020D0604000000000000" pitchFamily="50" charset="-127"/>
                <a:ea typeface="나눔고딕" panose="020D0604000000000000" pitchFamily="50" charset="-127"/>
              </a:rPr>
              <a:t>, </a:t>
            </a:r>
            <a:r>
              <a:rPr lang="ko-KR" altLang="en-US" sz="1800" dirty="0">
                <a:solidFill>
                  <a:schemeClr val="bg1"/>
                </a:solidFill>
                <a:latin typeface="나눔고딕" panose="020D0604000000000000" pitchFamily="50" charset="-127"/>
                <a:ea typeface="나눔고딕" panose="020D0604000000000000" pitchFamily="50" charset="-127"/>
              </a:rPr>
              <a:t>사고</a:t>
            </a:r>
            <a:r>
              <a:rPr lang="en-US" altLang="ko-KR" sz="1800" dirty="0">
                <a:solidFill>
                  <a:schemeClr val="bg1"/>
                </a:solidFill>
                <a:latin typeface="나눔고딕" panose="020D0604000000000000" pitchFamily="50" charset="-127"/>
                <a:ea typeface="나눔고딕" panose="020D0604000000000000" pitchFamily="50" charset="-127"/>
              </a:rPr>
              <a:t>, </a:t>
            </a:r>
            <a:r>
              <a:rPr lang="ko-KR" altLang="en-US" sz="1800" dirty="0">
                <a:solidFill>
                  <a:schemeClr val="bg1"/>
                </a:solidFill>
                <a:latin typeface="나눔고딕" panose="020D0604000000000000" pitchFamily="50" charset="-127"/>
                <a:ea typeface="나눔고딕" panose="020D0604000000000000" pitchFamily="50" charset="-127"/>
              </a:rPr>
              <a:t>병역</a:t>
            </a:r>
            <a:r>
              <a:rPr lang="en-US" altLang="ko-KR" sz="1800" dirty="0">
                <a:solidFill>
                  <a:schemeClr val="bg1"/>
                </a:solidFill>
                <a:latin typeface="나눔고딕" panose="020D0604000000000000" pitchFamily="50" charset="-127"/>
                <a:ea typeface="나눔고딕" panose="020D0604000000000000" pitchFamily="50" charset="-127"/>
              </a:rPr>
              <a:t>, </a:t>
            </a:r>
            <a:r>
              <a:rPr lang="ko-KR" altLang="en-US" sz="1800" dirty="0">
                <a:solidFill>
                  <a:schemeClr val="bg1"/>
                </a:solidFill>
                <a:latin typeface="나눔고딕" panose="020D0604000000000000" pitchFamily="50" charset="-127"/>
                <a:ea typeface="나눔고딕" panose="020D0604000000000000" pitchFamily="50" charset="-127"/>
              </a:rPr>
              <a:t>출산 및 육아</a:t>
            </a:r>
            <a:r>
              <a:rPr lang="en-US" altLang="ko-KR" sz="1800" dirty="0">
                <a:solidFill>
                  <a:schemeClr val="bg1"/>
                </a:solidFill>
                <a:latin typeface="나눔고딕" panose="020D0604000000000000" pitchFamily="50" charset="-127"/>
                <a:ea typeface="나눔고딕" panose="020D0604000000000000" pitchFamily="50" charset="-127"/>
              </a:rPr>
              <a:t>, </a:t>
            </a:r>
            <a:r>
              <a:rPr lang="ko-KR" altLang="en-US" sz="1800" dirty="0">
                <a:solidFill>
                  <a:schemeClr val="bg1"/>
                </a:solidFill>
                <a:latin typeface="나눔고딕" panose="020D0604000000000000" pitchFamily="50" charset="-127"/>
                <a:ea typeface="나눔고딕" panose="020D0604000000000000" pitchFamily="50" charset="-127"/>
              </a:rPr>
              <a:t>기타 부득이한 사유로 수강할 수 없을 때에 휴학</a:t>
            </a:r>
            <a:r>
              <a:rPr lang="en-US" altLang="ko-KR" sz="1800" dirty="0">
                <a:solidFill>
                  <a:schemeClr val="bg1"/>
                </a:solidFill>
                <a:latin typeface="나눔고딕" panose="020D0604000000000000" pitchFamily="50" charset="-127"/>
                <a:ea typeface="나눔고딕" panose="020D0604000000000000" pitchFamily="50" charset="-127"/>
              </a:rPr>
              <a:t>(</a:t>
            </a:r>
            <a:r>
              <a:rPr lang="ko-KR" altLang="en-US" sz="1800" dirty="0">
                <a:solidFill>
                  <a:schemeClr val="bg1"/>
                </a:solidFill>
                <a:latin typeface="나눔고딕" panose="020D0604000000000000" pitchFamily="50" charset="-127"/>
                <a:ea typeface="나눔고딕" panose="020D0604000000000000" pitchFamily="50" charset="-127"/>
              </a:rPr>
              <a:t>연장</a:t>
            </a:r>
            <a:r>
              <a:rPr lang="en-US" altLang="ko-KR" sz="1800" dirty="0">
                <a:solidFill>
                  <a:schemeClr val="bg1"/>
                </a:solidFill>
                <a:latin typeface="나눔고딕" panose="020D0604000000000000" pitchFamily="50" charset="-127"/>
                <a:ea typeface="나눔고딕" panose="020D0604000000000000" pitchFamily="50" charset="-127"/>
              </a:rPr>
              <a:t>)</a:t>
            </a:r>
            <a:r>
              <a:rPr lang="ko-KR" altLang="en-US" sz="1800" dirty="0">
                <a:solidFill>
                  <a:schemeClr val="bg1"/>
                </a:solidFill>
                <a:latin typeface="나눔고딕" panose="020D0604000000000000" pitchFamily="50" charset="-127"/>
                <a:ea typeface="나눔고딕" panose="020D0604000000000000" pitchFamily="50" charset="-127"/>
              </a:rPr>
              <a:t>을 신청하고 관련 부서 확인을 통해 최종 휴학을 승인</a:t>
            </a:r>
            <a:endParaRPr lang="en-US" altLang="ko-KR" sz="1800" dirty="0">
              <a:solidFill>
                <a:schemeClr val="bg1"/>
              </a:solidFill>
              <a:latin typeface="나눔고딕" panose="020D0604000000000000" pitchFamily="50" charset="-127"/>
              <a:ea typeface="나눔고딕" panose="020D0604000000000000" pitchFamily="50" charset="-127"/>
            </a:endParaRPr>
          </a:p>
          <a:p>
            <a:pPr marL="650230" indent="-650230">
              <a:buFont typeface="+mj-lt"/>
              <a:buAutoNum type="alphaLcPeriod"/>
            </a:pPr>
            <a:r>
              <a:rPr lang="ko-KR" altLang="en-US" sz="1800" b="0" dirty="0">
                <a:solidFill>
                  <a:schemeClr val="bg1"/>
                </a:solidFill>
                <a:latin typeface="나눔고딕" panose="020D0604000000000000" pitchFamily="50" charset="-127"/>
                <a:ea typeface="나눔고딕" panose="020D0604000000000000" pitchFamily="50" charset="-127"/>
              </a:rPr>
              <a:t>복학</a:t>
            </a:r>
            <a:r>
              <a:rPr lang="en-US" altLang="ko-KR" sz="1800" b="0" dirty="0">
                <a:solidFill>
                  <a:schemeClr val="bg1"/>
                </a:solidFill>
                <a:latin typeface="나눔고딕" panose="020D0604000000000000" pitchFamily="50" charset="-127"/>
                <a:ea typeface="나눔고딕" panose="020D0604000000000000" pitchFamily="50" charset="-127"/>
              </a:rPr>
              <a:t>: </a:t>
            </a:r>
            <a:r>
              <a:rPr lang="ko-KR" altLang="en-US" sz="1800" b="0" dirty="0">
                <a:solidFill>
                  <a:schemeClr val="bg1"/>
                </a:solidFill>
                <a:latin typeface="나눔고딕" panose="020D0604000000000000" pitchFamily="50" charset="-127"/>
                <a:ea typeface="나눔고딕" panose="020D0604000000000000" pitchFamily="50" charset="-127"/>
              </a:rPr>
              <a:t>휴학기간 종료 및 휴학 사유 소멸 시 다음 학기 등록기간 </a:t>
            </a:r>
            <a:r>
              <a:rPr lang="en-US" altLang="ko-KR" sz="1800" b="0" dirty="0">
                <a:solidFill>
                  <a:schemeClr val="bg1"/>
                </a:solidFill>
                <a:latin typeface="나눔고딕" panose="020D0604000000000000" pitchFamily="50" charset="-127"/>
                <a:ea typeface="나눔고딕" panose="020D0604000000000000" pitchFamily="50" charset="-127"/>
              </a:rPr>
              <a:t>(2</a:t>
            </a:r>
            <a:r>
              <a:rPr lang="ko-KR" altLang="en-US" sz="1800" b="0" dirty="0">
                <a:solidFill>
                  <a:schemeClr val="bg1"/>
                </a:solidFill>
                <a:latin typeface="나눔고딕" panose="020D0604000000000000" pitchFamily="50" charset="-127"/>
                <a:ea typeface="나눔고딕" panose="020D0604000000000000" pitchFamily="50" charset="-127"/>
              </a:rPr>
              <a:t>월</a:t>
            </a:r>
            <a:r>
              <a:rPr lang="en-US" altLang="ko-KR" sz="1800" b="0" dirty="0">
                <a:solidFill>
                  <a:schemeClr val="bg1"/>
                </a:solidFill>
                <a:latin typeface="나눔고딕" panose="020D0604000000000000" pitchFamily="50" charset="-127"/>
                <a:ea typeface="나눔고딕" panose="020D0604000000000000" pitchFamily="50" charset="-127"/>
              </a:rPr>
              <a:t>, 8</a:t>
            </a:r>
            <a:r>
              <a:rPr lang="ko-KR" altLang="en-US" sz="1800" b="0" dirty="0">
                <a:solidFill>
                  <a:schemeClr val="bg1"/>
                </a:solidFill>
                <a:latin typeface="나눔고딕" panose="020D0604000000000000" pitchFamily="50" charset="-127"/>
                <a:ea typeface="나눔고딕" panose="020D0604000000000000" pitchFamily="50" charset="-127"/>
              </a:rPr>
              <a:t>월</a:t>
            </a:r>
            <a:r>
              <a:rPr lang="en-US" altLang="ko-KR" sz="1800" b="0" dirty="0">
                <a:solidFill>
                  <a:schemeClr val="bg1"/>
                </a:solidFill>
                <a:latin typeface="나눔고딕" panose="020D0604000000000000" pitchFamily="50" charset="-127"/>
                <a:ea typeface="나눔고딕" panose="020D0604000000000000" pitchFamily="50" charset="-127"/>
              </a:rPr>
              <a:t>) </a:t>
            </a:r>
            <a:r>
              <a:rPr lang="ko-KR" altLang="en-US" sz="1800" b="0" dirty="0">
                <a:solidFill>
                  <a:schemeClr val="bg1"/>
                </a:solidFill>
                <a:latin typeface="나눔고딕" panose="020D0604000000000000" pitchFamily="50" charset="-127"/>
                <a:ea typeface="나눔고딕" panose="020D0604000000000000" pitchFamily="50" charset="-127"/>
              </a:rPr>
              <a:t>중 학업을 계속하기 위하여 신청하고 승인</a:t>
            </a:r>
            <a:endParaRPr lang="en-US" altLang="ko-KR" sz="1800" b="0" dirty="0">
              <a:solidFill>
                <a:schemeClr val="bg1"/>
              </a:solidFill>
              <a:latin typeface="나눔고딕" panose="020D0604000000000000" pitchFamily="50" charset="-127"/>
              <a:ea typeface="나눔고딕" panose="020D0604000000000000" pitchFamily="50" charset="-127"/>
            </a:endParaRPr>
          </a:p>
          <a:p>
            <a:pPr marL="650230" indent="-650230">
              <a:buFont typeface="+mj-lt"/>
              <a:buAutoNum type="alphaLcPeriod"/>
            </a:pPr>
            <a:r>
              <a:rPr lang="ko-KR" altLang="en-US" sz="1800" b="0" dirty="0">
                <a:solidFill>
                  <a:schemeClr val="bg1"/>
                </a:solidFill>
                <a:latin typeface="나눔고딕" panose="020D0604000000000000" pitchFamily="50" charset="-127"/>
                <a:ea typeface="나눔고딕" panose="020D0604000000000000" pitchFamily="50" charset="-127"/>
              </a:rPr>
              <a:t>자퇴</a:t>
            </a:r>
            <a:r>
              <a:rPr lang="en-US" altLang="ko-KR" sz="1800" b="0" dirty="0">
                <a:solidFill>
                  <a:schemeClr val="bg1"/>
                </a:solidFill>
                <a:latin typeface="나눔고딕" panose="020D0604000000000000" pitchFamily="50" charset="-127"/>
                <a:ea typeface="나눔고딕" panose="020D0604000000000000" pitchFamily="50" charset="-127"/>
              </a:rPr>
              <a:t>: </a:t>
            </a:r>
            <a:r>
              <a:rPr lang="ko-KR" altLang="en-US" sz="1800" b="0" dirty="0">
                <a:solidFill>
                  <a:schemeClr val="bg1"/>
                </a:solidFill>
                <a:latin typeface="나눔고딕" panose="020D0604000000000000" pitchFamily="50" charset="-127"/>
                <a:ea typeface="나눔고딕" panose="020D0604000000000000" pitchFamily="50" charset="-127"/>
              </a:rPr>
              <a:t>학생 스스로 학업을 중도 포기할 경우 자퇴를 신청하고 승인</a:t>
            </a:r>
            <a:endParaRPr lang="en-US" altLang="ko-KR" sz="1800" b="0" dirty="0">
              <a:solidFill>
                <a:schemeClr val="bg1"/>
              </a:solidFill>
              <a:latin typeface="나눔고딕" panose="020D0604000000000000" pitchFamily="50" charset="-127"/>
              <a:ea typeface="나눔고딕" panose="020D0604000000000000" pitchFamily="50" charset="-127"/>
            </a:endParaRPr>
          </a:p>
          <a:p>
            <a:pPr marL="650230" indent="-650230">
              <a:buFont typeface="+mj-lt"/>
              <a:buAutoNum type="alphaLcPeriod"/>
            </a:pPr>
            <a:r>
              <a:rPr lang="ko-KR" altLang="en-US" sz="1800" b="0" dirty="0" err="1">
                <a:solidFill>
                  <a:schemeClr val="bg1"/>
                </a:solidFill>
                <a:latin typeface="나눔고딕" panose="020D0604000000000000" pitchFamily="50" charset="-127"/>
                <a:ea typeface="나눔고딕" panose="020D0604000000000000" pitchFamily="50" charset="-127"/>
              </a:rPr>
              <a:t>학적기재</a:t>
            </a:r>
            <a:r>
              <a:rPr lang="ko-KR" altLang="en-US" sz="1800" b="0" dirty="0">
                <a:solidFill>
                  <a:schemeClr val="bg1"/>
                </a:solidFill>
                <a:latin typeface="나눔고딕" panose="020D0604000000000000" pitchFamily="50" charset="-127"/>
                <a:ea typeface="나눔고딕" panose="020D0604000000000000" pitchFamily="50" charset="-127"/>
              </a:rPr>
              <a:t> 사항 변경관리</a:t>
            </a:r>
            <a:r>
              <a:rPr lang="en-US" altLang="ko-KR" sz="1800" b="0" dirty="0">
                <a:solidFill>
                  <a:schemeClr val="bg1"/>
                </a:solidFill>
                <a:latin typeface="나눔고딕" panose="020D0604000000000000" pitchFamily="50" charset="-127"/>
                <a:ea typeface="나눔고딕" panose="020D0604000000000000" pitchFamily="50" charset="-127"/>
              </a:rPr>
              <a:t>: </a:t>
            </a:r>
            <a:r>
              <a:rPr lang="ko-KR" altLang="en-US" sz="1800" b="0" dirty="0" err="1">
                <a:solidFill>
                  <a:schemeClr val="bg1"/>
                </a:solidFill>
                <a:latin typeface="나눔고딕" panose="020D0604000000000000" pitchFamily="50" charset="-127"/>
                <a:ea typeface="나눔고딕" panose="020D0604000000000000" pitchFamily="50" charset="-127"/>
              </a:rPr>
              <a:t>국문성명</a:t>
            </a:r>
            <a:r>
              <a:rPr lang="en-US" altLang="ko-KR" sz="1800" b="0" dirty="0">
                <a:solidFill>
                  <a:schemeClr val="bg1"/>
                </a:solidFill>
                <a:latin typeface="나눔고딕" panose="020D0604000000000000" pitchFamily="50" charset="-127"/>
                <a:ea typeface="나눔고딕" panose="020D0604000000000000" pitchFamily="50" charset="-127"/>
              </a:rPr>
              <a:t>, </a:t>
            </a:r>
            <a:r>
              <a:rPr lang="ko-KR" altLang="en-US" sz="1800" b="0" dirty="0" err="1">
                <a:solidFill>
                  <a:schemeClr val="bg1"/>
                </a:solidFill>
                <a:latin typeface="나눔고딕" panose="020D0604000000000000" pitchFamily="50" charset="-127"/>
                <a:ea typeface="나눔고딕" panose="020D0604000000000000" pitchFamily="50" charset="-127"/>
              </a:rPr>
              <a:t>영문성명</a:t>
            </a:r>
            <a:r>
              <a:rPr lang="en-US" altLang="ko-KR" sz="1800" b="0" dirty="0">
                <a:solidFill>
                  <a:schemeClr val="bg1"/>
                </a:solidFill>
                <a:latin typeface="나눔고딕" panose="020D0604000000000000" pitchFamily="50" charset="-127"/>
                <a:ea typeface="나눔고딕" panose="020D0604000000000000" pitchFamily="50" charset="-127"/>
              </a:rPr>
              <a:t>, </a:t>
            </a:r>
            <a:r>
              <a:rPr lang="ko-KR" altLang="en-US" sz="1800" b="0" dirty="0">
                <a:solidFill>
                  <a:schemeClr val="bg1"/>
                </a:solidFill>
                <a:latin typeface="나눔고딕" panose="020D0604000000000000" pitchFamily="50" charset="-127"/>
                <a:ea typeface="나눔고딕" panose="020D0604000000000000" pitchFamily="50" charset="-127"/>
              </a:rPr>
              <a:t>주민등록번호</a:t>
            </a:r>
            <a:r>
              <a:rPr lang="en-US" altLang="ko-KR" sz="1800" b="0" dirty="0">
                <a:solidFill>
                  <a:schemeClr val="bg1"/>
                </a:solidFill>
                <a:latin typeface="나눔고딕" panose="020D0604000000000000" pitchFamily="50" charset="-127"/>
                <a:ea typeface="나눔고딕" panose="020D0604000000000000" pitchFamily="50" charset="-127"/>
              </a:rPr>
              <a:t>(?), </a:t>
            </a:r>
            <a:r>
              <a:rPr lang="ko-KR" altLang="en-US" sz="1800" b="0" dirty="0">
                <a:solidFill>
                  <a:schemeClr val="bg1"/>
                </a:solidFill>
                <a:latin typeface="나눔고딕" panose="020D0604000000000000" pitchFamily="50" charset="-127"/>
                <a:ea typeface="나눔고딕" panose="020D0604000000000000" pitchFamily="50" charset="-127"/>
              </a:rPr>
              <a:t>주소 등 학적 개인정보를 변경하기 위해 신청하는 절차</a:t>
            </a:r>
            <a:endParaRPr lang="en-US" altLang="ko-KR" sz="1800" b="0" dirty="0">
              <a:solidFill>
                <a:schemeClr val="bg1"/>
              </a:solidFill>
              <a:latin typeface="나눔고딕" panose="020D0604000000000000" pitchFamily="50" charset="-127"/>
              <a:ea typeface="나눔고딕" panose="020D0604000000000000" pitchFamily="50" charset="-127"/>
            </a:endParaRPr>
          </a:p>
          <a:p>
            <a:pPr marL="650230" indent="-650230">
              <a:buFont typeface="+mj-lt"/>
              <a:buAutoNum type="alphaLcPeriod"/>
            </a:pPr>
            <a:r>
              <a:rPr lang="ko-KR" altLang="en-US" sz="1800" b="0" dirty="0">
                <a:solidFill>
                  <a:schemeClr val="bg1"/>
                </a:solidFill>
                <a:latin typeface="나눔고딕" panose="020D0604000000000000" pitchFamily="50" charset="-127"/>
                <a:ea typeface="나눔고딕" panose="020D0604000000000000" pitchFamily="50" charset="-127"/>
              </a:rPr>
              <a:t>졸업</a:t>
            </a:r>
            <a:r>
              <a:rPr lang="en-US" altLang="ko-KR" sz="1800" b="0" dirty="0">
                <a:solidFill>
                  <a:schemeClr val="bg1"/>
                </a:solidFill>
                <a:latin typeface="나눔고딕" panose="020D0604000000000000" pitchFamily="50" charset="-127"/>
                <a:ea typeface="나눔고딕" panose="020D0604000000000000" pitchFamily="50" charset="-127"/>
              </a:rPr>
              <a:t>(?):</a:t>
            </a:r>
            <a:r>
              <a:rPr lang="ko-KR" altLang="en-US" sz="1800" b="0" dirty="0">
                <a:solidFill>
                  <a:schemeClr val="bg1"/>
                </a:solidFill>
                <a:latin typeface="나눔고딕" panose="020D0604000000000000" pitchFamily="50" charset="-127"/>
                <a:ea typeface="나눔고딕" panose="020D0604000000000000" pitchFamily="50" charset="-127"/>
              </a:rPr>
              <a:t> 신청 프로그램을 수료하여 학업을 종료할 경우 졸업을 신청하고 승인</a:t>
            </a:r>
            <a:endParaRPr lang="en-US" altLang="ko-KR" sz="1800" b="0" dirty="0">
              <a:solidFill>
                <a:schemeClr val="bg1"/>
              </a:solidFill>
              <a:latin typeface="나눔고딕" panose="020D0604000000000000" pitchFamily="50" charset="-127"/>
              <a:ea typeface="나눔고딕" panose="020D0604000000000000" pitchFamily="50" charset="-127"/>
            </a:endParaRPr>
          </a:p>
        </p:txBody>
      </p:sp>
      <p:sp>
        <p:nvSpPr>
          <p:cNvPr id="6" name="TextBox 5">
            <a:extLst>
              <a:ext uri="{FF2B5EF4-FFF2-40B4-BE49-F238E27FC236}">
                <a16:creationId xmlns:a16="http://schemas.microsoft.com/office/drawing/2014/main" id="{5ADA6474-4A50-174D-8DB4-9B3C85D8D9A6}"/>
              </a:ext>
            </a:extLst>
          </p:cNvPr>
          <p:cNvSpPr txBox="1"/>
          <p:nvPr/>
        </p:nvSpPr>
        <p:spPr>
          <a:xfrm>
            <a:off x="972186" y="3258334"/>
            <a:ext cx="9563724" cy="225702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2000" dirty="0">
                <a:solidFill>
                  <a:schemeClr val="bg1"/>
                </a:solidFill>
                <a:latin typeface="Courier" pitchFamily="2" charset="0"/>
              </a:rPr>
              <a:t>Students (	</a:t>
            </a:r>
            <a:r>
              <a:rPr lang="en-US" sz="2000" dirty="0" err="1">
                <a:solidFill>
                  <a:schemeClr val="bg1"/>
                </a:solidFill>
                <a:latin typeface="Courier" pitchFamily="2" charset="0"/>
              </a:rPr>
              <a:t>Person_ID</a:t>
            </a:r>
            <a:r>
              <a:rPr lang="en-US" sz="2000" dirty="0">
                <a:solidFill>
                  <a:schemeClr val="bg1"/>
                </a:solidFill>
                <a:latin typeface="Courier" pitchFamily="2" charset="0"/>
              </a:rPr>
              <a:t>,</a:t>
            </a:r>
          </a:p>
          <a:p>
            <a:pPr marL="0" marR="0" indent="0" algn="l" defTabSz="584200" rtl="0" fontAlgn="auto" latinLnBrk="1" hangingPunct="0">
              <a:lnSpc>
                <a:spcPct val="100000"/>
              </a:lnSpc>
              <a:spcBef>
                <a:spcPts val="0"/>
              </a:spcBef>
              <a:spcAft>
                <a:spcPts val="0"/>
              </a:spcAft>
              <a:buClrTx/>
              <a:buSzTx/>
              <a:buFontTx/>
              <a:buNone/>
              <a:tabLst/>
            </a:pPr>
            <a:r>
              <a:rPr kumimoji="0" lang="en-US" sz="2000" b="0" i="0" u="none" strike="noStrike" cap="none" spc="0" normalizeH="0" baseline="0" dirty="0">
                <a:ln>
                  <a:noFill/>
                </a:ln>
                <a:solidFill>
                  <a:schemeClr val="bg1"/>
                </a:solidFill>
                <a:effectLst/>
                <a:uFillTx/>
                <a:latin typeface="Courier" pitchFamily="2" charset="0"/>
                <a:sym typeface="American Typewriter"/>
              </a:rPr>
              <a:t>			</a:t>
            </a:r>
            <a:r>
              <a:rPr kumimoji="0" lang="en-US" sz="2000" b="0" i="0" u="none" strike="noStrike" cap="none" spc="0" normalizeH="0" baseline="0" dirty="0" err="1">
                <a:ln>
                  <a:noFill/>
                </a:ln>
                <a:solidFill>
                  <a:schemeClr val="bg1"/>
                </a:solidFill>
                <a:effectLst/>
                <a:uFillTx/>
                <a:latin typeface="Courier" pitchFamily="2" charset="0"/>
                <a:sym typeface="American Typewriter"/>
              </a:rPr>
              <a:t>Student_Num</a:t>
            </a:r>
            <a:r>
              <a:rPr kumimoji="0" lang="en-US" sz="2000" b="0" i="0" u="none" strike="noStrike" cap="none" spc="0" normalizeH="0" baseline="0" dirty="0">
                <a:ln>
                  <a:noFill/>
                </a:ln>
                <a:solidFill>
                  <a:schemeClr val="bg1"/>
                </a:solidFill>
                <a:effectLst/>
                <a:uFillTx/>
                <a:latin typeface="Courier" pitchFamily="2" charset="0"/>
                <a:sym typeface="American Typewriter"/>
              </a:rPr>
              <a:t>,</a:t>
            </a:r>
          </a:p>
          <a:p>
            <a:pPr marL="0" marR="0" indent="0" algn="l" defTabSz="584200" rtl="0" fontAlgn="auto" latinLnBrk="1" hangingPunct="0">
              <a:lnSpc>
                <a:spcPct val="100000"/>
              </a:lnSpc>
              <a:spcBef>
                <a:spcPts val="0"/>
              </a:spcBef>
              <a:spcAft>
                <a:spcPts val="0"/>
              </a:spcAft>
              <a:buClrTx/>
              <a:buSzTx/>
              <a:buFontTx/>
              <a:buNone/>
              <a:tabLst/>
            </a:pPr>
            <a:r>
              <a:rPr lang="en-US" sz="2000" dirty="0">
                <a:solidFill>
                  <a:schemeClr val="bg1"/>
                </a:solidFill>
                <a:latin typeface="Courier" pitchFamily="2" charset="0"/>
              </a:rPr>
              <a:t>			</a:t>
            </a:r>
            <a:r>
              <a:rPr lang="en-US" sz="2000" dirty="0" err="1">
                <a:solidFill>
                  <a:schemeClr val="bg1"/>
                </a:solidFill>
                <a:latin typeface="Courier" pitchFamily="2" charset="0"/>
              </a:rPr>
              <a:t>LastName</a:t>
            </a:r>
            <a:r>
              <a:rPr lang="en-US" sz="2000" dirty="0">
                <a:solidFill>
                  <a:schemeClr val="bg1"/>
                </a:solidFill>
                <a:latin typeface="Courier" pitchFamily="2" charset="0"/>
              </a:rPr>
              <a:t>, </a:t>
            </a:r>
            <a:r>
              <a:rPr kumimoji="0" lang="en-US" sz="2000" b="0" i="0" u="none" strike="noStrike" cap="none" spc="0" normalizeH="0" baseline="0" dirty="0">
                <a:ln>
                  <a:noFill/>
                </a:ln>
                <a:solidFill>
                  <a:schemeClr val="bg1"/>
                </a:solidFill>
                <a:effectLst/>
                <a:uFillTx/>
                <a:latin typeface="Courier" pitchFamily="2" charset="0"/>
                <a:sym typeface="American Typewriter"/>
              </a:rPr>
              <a:t>FirstName,</a:t>
            </a:r>
          </a:p>
          <a:p>
            <a:pPr algn="l" rtl="0" latinLnBrk="1" hangingPunct="0"/>
            <a:r>
              <a:rPr lang="en-US" sz="2000" dirty="0">
                <a:solidFill>
                  <a:schemeClr val="bg1"/>
                </a:solidFill>
                <a:latin typeface="Courier" pitchFamily="2" charset="0"/>
              </a:rPr>
              <a:t>			</a:t>
            </a:r>
            <a:r>
              <a:rPr lang="en-US" sz="2000" dirty="0" err="1">
                <a:solidFill>
                  <a:schemeClr val="bg1"/>
                </a:solidFill>
                <a:latin typeface="Courier" pitchFamily="2" charset="0"/>
              </a:rPr>
              <a:t>MobilePhoneNumber</a:t>
            </a:r>
            <a:r>
              <a:rPr lang="en-US" sz="2000" dirty="0">
                <a:solidFill>
                  <a:schemeClr val="bg1"/>
                </a:solidFill>
                <a:latin typeface="Courier" pitchFamily="2" charset="0"/>
              </a:rPr>
              <a:t>, </a:t>
            </a:r>
            <a:r>
              <a:rPr lang="en-US" sz="2000" dirty="0" err="1">
                <a:solidFill>
                  <a:schemeClr val="bg1"/>
                </a:solidFill>
                <a:latin typeface="Courier" pitchFamily="2" charset="0"/>
              </a:rPr>
              <a:t>PhoneNumber</a:t>
            </a:r>
            <a:r>
              <a:rPr lang="en-US" sz="2000" dirty="0">
                <a:solidFill>
                  <a:schemeClr val="bg1"/>
                </a:solidFill>
                <a:latin typeface="Courier" pitchFamily="2" charset="0"/>
              </a:rPr>
              <a:t>, Address,</a:t>
            </a:r>
          </a:p>
          <a:p>
            <a:pPr algn="l" rtl="0" latinLnBrk="1" hangingPunct="0"/>
            <a:r>
              <a:rPr lang="en-US" sz="2000" dirty="0">
                <a:solidFill>
                  <a:schemeClr val="bg1"/>
                </a:solidFill>
                <a:latin typeface="Courier" pitchFamily="2" charset="0"/>
              </a:rPr>
              <a:t>			</a:t>
            </a:r>
            <a:r>
              <a:rPr lang="en-US" sz="2000" dirty="0" err="1">
                <a:solidFill>
                  <a:schemeClr val="bg1"/>
                </a:solidFill>
                <a:latin typeface="Courier" pitchFamily="2" charset="0"/>
              </a:rPr>
              <a:t>EnterDate</a:t>
            </a:r>
            <a:r>
              <a:rPr lang="en-US" sz="2000" dirty="0">
                <a:solidFill>
                  <a:schemeClr val="bg1"/>
                </a:solidFill>
                <a:latin typeface="Courier" pitchFamily="2" charset="0"/>
              </a:rPr>
              <a:t>, </a:t>
            </a:r>
            <a:r>
              <a:rPr lang="en-US" sz="2000" dirty="0" err="1">
                <a:solidFill>
                  <a:schemeClr val="bg1"/>
                </a:solidFill>
                <a:latin typeface="Courier" pitchFamily="2" charset="0"/>
              </a:rPr>
              <a:t>GraduateDate</a:t>
            </a:r>
            <a:r>
              <a:rPr lang="en-US" sz="2000" dirty="0">
                <a:solidFill>
                  <a:schemeClr val="bg1"/>
                </a:solidFill>
                <a:latin typeface="Courier" pitchFamily="2" charset="0"/>
              </a:rPr>
              <a:t>,</a:t>
            </a:r>
            <a:r>
              <a:rPr lang="ko-KR" altLang="en-US" sz="2000" dirty="0">
                <a:solidFill>
                  <a:schemeClr val="bg1"/>
                </a:solidFill>
                <a:latin typeface="Courier" pitchFamily="2" charset="0"/>
              </a:rPr>
              <a:t> </a:t>
            </a:r>
            <a:r>
              <a:rPr lang="en-US" altLang="ko-KR" sz="2000" dirty="0" err="1">
                <a:solidFill>
                  <a:schemeClr val="bg1"/>
                </a:solidFill>
                <a:latin typeface="Courier" pitchFamily="2" charset="0"/>
              </a:rPr>
              <a:t>ExpulsionDate</a:t>
            </a:r>
            <a:r>
              <a:rPr lang="en-US" altLang="ko-KR" sz="2000" dirty="0">
                <a:solidFill>
                  <a:schemeClr val="bg1"/>
                </a:solidFill>
                <a:latin typeface="Courier" pitchFamily="2" charset="0"/>
              </a:rPr>
              <a:t>,</a:t>
            </a:r>
            <a:r>
              <a:rPr lang="en-US" sz="2000" dirty="0">
                <a:solidFill>
                  <a:schemeClr val="bg1"/>
                </a:solidFill>
                <a:latin typeface="Courier" pitchFamily="2" charset="0"/>
              </a:rPr>
              <a:t> </a:t>
            </a:r>
          </a:p>
          <a:p>
            <a:pPr marL="0" marR="0" indent="0" algn="l" defTabSz="584200" rtl="0" fontAlgn="auto" latinLnBrk="1" hangingPunct="0">
              <a:lnSpc>
                <a:spcPct val="100000"/>
              </a:lnSpc>
              <a:spcBef>
                <a:spcPts val="0"/>
              </a:spcBef>
              <a:spcAft>
                <a:spcPts val="0"/>
              </a:spcAft>
              <a:buClrTx/>
              <a:buSzTx/>
              <a:buFontTx/>
              <a:buNone/>
              <a:tabLst/>
            </a:pPr>
            <a:r>
              <a:rPr kumimoji="0" lang="en-US" sz="2000" b="0" i="0" u="none" strike="noStrike" cap="none" spc="0" normalizeH="0" baseline="0" dirty="0">
                <a:ln>
                  <a:noFill/>
                </a:ln>
                <a:solidFill>
                  <a:schemeClr val="bg1"/>
                </a:solidFill>
                <a:effectLst/>
                <a:uFillTx/>
                <a:latin typeface="Courier" pitchFamily="2" charset="0"/>
                <a:sym typeface="American Typewriter"/>
              </a:rPr>
              <a:t>			</a:t>
            </a:r>
            <a:r>
              <a:rPr kumimoji="0" lang="en-US" sz="2000" b="0" i="0" u="none" strike="noStrike" cap="none" spc="0" normalizeH="0" baseline="0" dirty="0" err="1">
                <a:ln>
                  <a:noFill/>
                </a:ln>
                <a:solidFill>
                  <a:schemeClr val="bg1"/>
                </a:solidFill>
                <a:effectLst/>
                <a:uFillTx/>
                <a:latin typeface="Courier" pitchFamily="2" charset="0"/>
                <a:sym typeface="American Typewriter"/>
              </a:rPr>
              <a:t>High</a:t>
            </a:r>
            <a:r>
              <a:rPr lang="en-US" sz="2000" dirty="0" err="1">
                <a:solidFill>
                  <a:schemeClr val="bg1"/>
                </a:solidFill>
                <a:latin typeface="Courier" pitchFamily="2" charset="0"/>
              </a:rPr>
              <a:t>School</a:t>
            </a:r>
            <a:r>
              <a:rPr lang="en-US" sz="2000" dirty="0">
                <a:solidFill>
                  <a:schemeClr val="bg1"/>
                </a:solidFill>
                <a:latin typeface="Courier" pitchFamily="2" charset="0"/>
              </a:rPr>
              <a:t>, College4BS, College</a:t>
            </a:r>
            <a:r>
              <a:rPr lang="en-US" altLang="ko-KR" sz="2000" dirty="0">
                <a:solidFill>
                  <a:schemeClr val="bg1"/>
                </a:solidFill>
                <a:latin typeface="Courier" pitchFamily="2" charset="0"/>
              </a:rPr>
              <a:t>4</a:t>
            </a:r>
            <a:r>
              <a:rPr lang="en-US" sz="2000" dirty="0">
                <a:solidFill>
                  <a:schemeClr val="bg1"/>
                </a:solidFill>
                <a:latin typeface="Courier" pitchFamily="2" charset="0"/>
              </a:rPr>
              <a:t>MS,</a:t>
            </a:r>
          </a:p>
          <a:p>
            <a:pPr marL="0" marR="0" indent="0" algn="l" defTabSz="584200" rtl="0" fontAlgn="auto" latinLnBrk="1" hangingPunct="0">
              <a:lnSpc>
                <a:spcPct val="100000"/>
              </a:lnSpc>
              <a:spcBef>
                <a:spcPts val="0"/>
              </a:spcBef>
              <a:spcAft>
                <a:spcPts val="0"/>
              </a:spcAft>
              <a:buClrTx/>
              <a:buSzTx/>
              <a:buFontTx/>
              <a:buNone/>
              <a:tabLst/>
            </a:pPr>
            <a:r>
              <a:rPr kumimoji="0" lang="en-US" sz="2000" b="0" i="0" u="none" strike="noStrike" cap="none" spc="0" normalizeH="0" baseline="0" dirty="0">
                <a:ln>
                  <a:noFill/>
                </a:ln>
                <a:solidFill>
                  <a:schemeClr val="bg1"/>
                </a:solidFill>
                <a:effectLst/>
                <a:uFillTx/>
                <a:latin typeface="Courier" pitchFamily="2" charset="0"/>
                <a:sym typeface="American Typewriter"/>
              </a:rPr>
              <a:t>			</a:t>
            </a:r>
            <a:r>
              <a:rPr kumimoji="0" lang="en-US" sz="2000" b="0" i="0" u="none" strike="noStrike" cap="none" spc="0" normalizeH="0" baseline="0" dirty="0" err="1">
                <a:ln>
                  <a:noFill/>
                </a:ln>
                <a:solidFill>
                  <a:schemeClr val="bg1"/>
                </a:solidFill>
                <a:effectLst/>
                <a:uFillTx/>
                <a:latin typeface="Courier" pitchFamily="2" charset="0"/>
                <a:sym typeface="American Typewriter"/>
              </a:rPr>
              <a:t>LeaveStartDate</a:t>
            </a:r>
            <a:r>
              <a:rPr kumimoji="0" lang="en-US" sz="2000" b="0" i="0" u="none" strike="noStrike" cap="none" spc="0" normalizeH="0" baseline="0" dirty="0">
                <a:ln>
                  <a:noFill/>
                </a:ln>
                <a:solidFill>
                  <a:schemeClr val="bg1"/>
                </a:solidFill>
                <a:effectLst/>
                <a:uFillTx/>
                <a:latin typeface="Courier" pitchFamily="2" charset="0"/>
                <a:sym typeface="American Typewriter"/>
              </a:rPr>
              <a:t>, </a:t>
            </a:r>
            <a:r>
              <a:rPr lang="en-US" sz="2000" dirty="0" err="1">
                <a:solidFill>
                  <a:schemeClr val="bg1"/>
                </a:solidFill>
                <a:latin typeface="Courier" pitchFamily="2" charset="0"/>
              </a:rPr>
              <a:t>LeaveEndDate</a:t>
            </a:r>
            <a:r>
              <a:rPr lang="en-US" sz="2000" dirty="0">
                <a:solidFill>
                  <a:schemeClr val="bg1"/>
                </a:solidFill>
                <a:latin typeface="Courier" pitchFamily="2" charset="0"/>
              </a:rPr>
              <a:t>, </a:t>
            </a:r>
            <a:r>
              <a:rPr lang="en-US" sz="2000" dirty="0" err="1">
                <a:solidFill>
                  <a:schemeClr val="bg1"/>
                </a:solidFill>
                <a:latin typeface="Courier" pitchFamily="2" charset="0"/>
              </a:rPr>
              <a:t>LeaveReason</a:t>
            </a:r>
            <a:r>
              <a:rPr lang="en-US" sz="2000" dirty="0">
                <a:solidFill>
                  <a:schemeClr val="bg1"/>
                </a:solidFill>
                <a:latin typeface="Courier" pitchFamily="2" charset="0"/>
              </a:rPr>
              <a:t>)</a:t>
            </a:r>
            <a:endParaRPr kumimoji="0" lang="en-US" sz="2000" b="0" i="0" u="none" strike="noStrike" cap="none" spc="0" normalizeH="0" baseline="0" dirty="0">
              <a:ln>
                <a:noFill/>
              </a:ln>
              <a:solidFill>
                <a:schemeClr val="bg1"/>
              </a:solidFill>
              <a:effectLst/>
              <a:uFillTx/>
              <a:latin typeface="Courier" pitchFamily="2" charset="0"/>
              <a:sym typeface="American Typewriter"/>
            </a:endParaRPr>
          </a:p>
        </p:txBody>
      </p:sp>
      <p:sp>
        <p:nvSpPr>
          <p:cNvPr id="10" name="TextBox 9">
            <a:extLst>
              <a:ext uri="{FF2B5EF4-FFF2-40B4-BE49-F238E27FC236}">
                <a16:creationId xmlns:a16="http://schemas.microsoft.com/office/drawing/2014/main" id="{F90C7A3F-EC66-5048-BE76-D124913514C7}"/>
              </a:ext>
            </a:extLst>
          </p:cNvPr>
          <p:cNvSpPr txBox="1"/>
          <p:nvPr/>
        </p:nvSpPr>
        <p:spPr>
          <a:xfrm>
            <a:off x="0" y="0"/>
            <a:ext cx="2695074"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b="1" i="1" dirty="0">
                <a:solidFill>
                  <a:schemeClr val="tx1"/>
                </a:solidFill>
                <a:latin typeface="Nanum Gothic" charset="-127"/>
                <a:ea typeface="Nanum Gothic" charset="-127"/>
                <a:cs typeface="Nanum Gothic" charset="-127"/>
              </a:rPr>
              <a:t>Real and Abstract </a:t>
            </a:r>
            <a:r>
              <a:rPr lang="mr-IN" sz="1800" b="1" i="1" dirty="0">
                <a:solidFill>
                  <a:schemeClr val="tx1"/>
                </a:solidFill>
                <a:latin typeface="Nanum Gothic" charset="-127"/>
                <a:ea typeface="Nanum Gothic" charset="-127"/>
                <a:cs typeface="Nanum Gothic" charset="-127"/>
              </a:rPr>
              <a:t>…</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42667729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p:cNvSpPr>
            <a:spLocks noGrp="1"/>
          </p:cNvSpPr>
          <p:nvPr>
            <p:ph type="sldNum" sz="quarter" idx="10"/>
          </p:nvPr>
        </p:nvSpPr>
        <p:spPr/>
        <p:txBody>
          <a:bodyPr/>
          <a:lstStyle/>
          <a:p>
            <a:fld id="{87E0FCFB-B33F-4CD9-B1B3-4FED43C6D8C2}" type="slidenum">
              <a:rPr lang="ko-KR" altLang="en-US" smtClean="0"/>
              <a:pPr/>
              <a:t>13</a:t>
            </a:fld>
            <a:endParaRPr lang="ko-KR" altLang="en-US" dirty="0"/>
          </a:p>
        </p:txBody>
      </p:sp>
      <p:sp>
        <p:nvSpPr>
          <p:cNvPr id="5" name="내용 개체 틀 2"/>
          <p:cNvSpPr txBox="1">
            <a:spLocks/>
          </p:cNvSpPr>
          <p:nvPr/>
        </p:nvSpPr>
        <p:spPr>
          <a:xfrm>
            <a:off x="1279420" y="3340629"/>
            <a:ext cx="10445961" cy="3225063"/>
          </a:xfrm>
          <a:prstGeom prst="rect">
            <a:avLst/>
          </a:prstGeom>
        </p:spPr>
        <p:txBody>
          <a:bodyPr anchor="ctr">
            <a:noAutofit/>
          </a:bodyPr>
          <a:lstStyle>
            <a:lvl1pPr marL="342900" indent="-342900" algn="l" rtl="0" eaLnBrk="1" fontAlgn="base" latinLnBrk="1" hangingPunct="1">
              <a:lnSpc>
                <a:spcPct val="120000"/>
              </a:lnSpc>
              <a:spcBef>
                <a:spcPct val="20000"/>
              </a:spcBef>
              <a:spcAft>
                <a:spcPct val="0"/>
              </a:spcAft>
              <a:buClr>
                <a:srgbClr val="002060"/>
              </a:buClr>
              <a:buSzPct val="75000"/>
              <a:buFont typeface="Wingdings" panose="05000000000000000000" pitchFamily="2" charset="2"/>
              <a:buChar char="u"/>
              <a:defRPr kumimoji="1" lang="ko-KR" altLang="en-US" sz="2000" b="1" kern="1200" dirty="0" smtClean="0">
                <a:solidFill>
                  <a:schemeClr val="tx1"/>
                </a:solidFill>
                <a:latin typeface="맑은 고딕" pitchFamily="50" charset="-127"/>
                <a:ea typeface="맑은 고딕" pitchFamily="50" charset="-127"/>
                <a:cs typeface="+mn-cs"/>
              </a:defRPr>
            </a:lvl1pPr>
            <a:lvl2pPr marL="908050" indent="-4365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600" kern="1200" dirty="0" smtClean="0">
                <a:solidFill>
                  <a:schemeClr val="tx1"/>
                </a:solidFill>
                <a:latin typeface="맑은 고딕" pitchFamily="50" charset="-127"/>
                <a:ea typeface="맑은 고딕" pitchFamily="50" charset="-127"/>
                <a:cs typeface="+mn-cs"/>
              </a:defRPr>
            </a:lvl2pPr>
            <a:lvl3pPr marL="1304925" indent="-395288"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400" kern="1200" dirty="0" smtClean="0">
                <a:solidFill>
                  <a:schemeClr val="tx1"/>
                </a:solidFill>
                <a:latin typeface="맑은 고딕" pitchFamily="50" charset="-127"/>
                <a:ea typeface="맑은 고딕" pitchFamily="50" charset="-127"/>
                <a:cs typeface="+mn-cs"/>
              </a:defRPr>
            </a:lvl3pPr>
            <a:lvl4pPr marL="1693863" indent="-387350" algn="l" rtl="0" eaLnBrk="1" fontAlgn="base" latinLnBrk="1" hangingPunct="1">
              <a:lnSpc>
                <a:spcPct val="120000"/>
              </a:lnSpc>
              <a:spcBef>
                <a:spcPct val="20000"/>
              </a:spcBef>
              <a:spcAft>
                <a:spcPct val="0"/>
              </a:spcAft>
              <a:buClr>
                <a:srgbClr val="1D314E"/>
              </a:buClr>
              <a:buSzPct val="75000"/>
              <a:buFont typeface="Wingdings" pitchFamily="2" charset="2"/>
              <a:buChar char="l"/>
              <a:defRPr kumimoji="1" lang="ko-KR" altLang="en-US" sz="1200" kern="1200" dirty="0" smtClean="0">
                <a:solidFill>
                  <a:schemeClr val="tx1"/>
                </a:solidFill>
                <a:latin typeface="맑은 고딕" pitchFamily="50" charset="-127"/>
                <a:ea typeface="맑은 고딕" pitchFamily="50" charset="-127"/>
                <a:cs typeface="+mn-cs"/>
              </a:defRPr>
            </a:lvl4pPr>
            <a:lvl5pPr marL="2093913" indent="-3984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100" dirty="0">
                <a:solidFill>
                  <a:schemeClr val="tx1"/>
                </a:solidFill>
                <a:latin typeface="+mn-ea"/>
                <a:ea typeface="+mn-ea"/>
                <a:cs typeface="Arial" pitchFamily="34" charset="0"/>
              </a:defRPr>
            </a:lvl5pPr>
            <a:lvl6pPr marL="2551113" indent="-398463" algn="l" rtl="0" eaLnBrk="1" fontAlgn="base" latinLnBrk="1" hangingPunct="1">
              <a:lnSpc>
                <a:spcPct val="115000"/>
              </a:lnSpc>
              <a:spcBef>
                <a:spcPct val="20000"/>
              </a:spcBef>
              <a:spcAft>
                <a:spcPct val="20000"/>
              </a:spcAft>
              <a:buClr>
                <a:srgbClr val="0070C0"/>
              </a:buClr>
              <a:buSzPct val="100000"/>
              <a:buFont typeface="Wingdings" pitchFamily="2" charset="2"/>
              <a:buChar char="§"/>
              <a:defRPr kumimoji="1" sz="1400">
                <a:solidFill>
                  <a:schemeClr val="tx1"/>
                </a:solidFill>
                <a:latin typeface="Arial" pitchFamily="34" charset="0"/>
                <a:ea typeface="굴림" pitchFamily="50" charset="-127"/>
                <a:cs typeface="Arial" pitchFamily="34" charset="0"/>
              </a:defRPr>
            </a:lvl6pPr>
            <a:lvl7pPr marL="30083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7pPr>
            <a:lvl8pPr marL="34655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8pPr>
            <a:lvl9pPr marL="39227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9pPr>
          </a:lstStyle>
          <a:p>
            <a:pPr marL="0" indent="0">
              <a:buNone/>
            </a:pPr>
            <a:r>
              <a:rPr lang="ko-KR" altLang="en-US" sz="2400" b="0" dirty="0">
                <a:solidFill>
                  <a:schemeClr val="bg1"/>
                </a:solidFill>
                <a:latin typeface="나눔고딕" panose="020D0604000000000000" pitchFamily="50" charset="-127"/>
                <a:ea typeface="나눔고딕" panose="020D0604000000000000" pitchFamily="50" charset="-127"/>
              </a:rPr>
              <a:t>학생이 질병</a:t>
            </a:r>
            <a:r>
              <a:rPr lang="en-US" altLang="ko-KR" sz="2400" b="0" dirty="0">
                <a:solidFill>
                  <a:schemeClr val="bg1"/>
                </a:solidFill>
                <a:latin typeface="나눔고딕" panose="020D0604000000000000" pitchFamily="50" charset="-127"/>
                <a:ea typeface="나눔고딕" panose="020D0604000000000000" pitchFamily="50" charset="-127"/>
              </a:rPr>
              <a:t>, </a:t>
            </a:r>
            <a:r>
              <a:rPr lang="ko-KR" altLang="en-US" sz="2400" b="0" dirty="0">
                <a:solidFill>
                  <a:schemeClr val="bg1"/>
                </a:solidFill>
                <a:latin typeface="나눔고딕" panose="020D0604000000000000" pitchFamily="50" charset="-127"/>
                <a:ea typeface="나눔고딕" panose="020D0604000000000000" pitchFamily="50" charset="-127"/>
              </a:rPr>
              <a:t>사고</a:t>
            </a:r>
            <a:r>
              <a:rPr lang="en-US" altLang="ko-KR" sz="2400" b="0" dirty="0">
                <a:solidFill>
                  <a:schemeClr val="bg1"/>
                </a:solidFill>
                <a:latin typeface="나눔고딕" panose="020D0604000000000000" pitchFamily="50" charset="-127"/>
                <a:ea typeface="나눔고딕" panose="020D0604000000000000" pitchFamily="50" charset="-127"/>
              </a:rPr>
              <a:t>, </a:t>
            </a:r>
            <a:r>
              <a:rPr lang="ko-KR" altLang="en-US" sz="2400" b="0" dirty="0">
                <a:solidFill>
                  <a:schemeClr val="bg1"/>
                </a:solidFill>
                <a:latin typeface="나눔고딕" panose="020D0604000000000000" pitchFamily="50" charset="-127"/>
                <a:ea typeface="나눔고딕" panose="020D0604000000000000" pitchFamily="50" charset="-127"/>
              </a:rPr>
              <a:t>병역</a:t>
            </a:r>
            <a:r>
              <a:rPr lang="en-US" altLang="ko-KR" sz="2400" b="0" dirty="0">
                <a:solidFill>
                  <a:schemeClr val="bg1"/>
                </a:solidFill>
                <a:latin typeface="나눔고딕" panose="020D0604000000000000" pitchFamily="50" charset="-127"/>
                <a:ea typeface="나눔고딕" panose="020D0604000000000000" pitchFamily="50" charset="-127"/>
              </a:rPr>
              <a:t>, </a:t>
            </a:r>
            <a:r>
              <a:rPr lang="ko-KR" altLang="en-US" sz="2400" b="0" dirty="0">
                <a:solidFill>
                  <a:schemeClr val="bg1"/>
                </a:solidFill>
                <a:latin typeface="나눔고딕" panose="020D0604000000000000" pitchFamily="50" charset="-127"/>
                <a:ea typeface="나눔고딕" panose="020D0604000000000000" pitchFamily="50" charset="-127"/>
              </a:rPr>
              <a:t>출산 및 육아</a:t>
            </a:r>
            <a:r>
              <a:rPr lang="en-US" altLang="ko-KR" sz="2400" b="0" dirty="0">
                <a:solidFill>
                  <a:schemeClr val="bg1"/>
                </a:solidFill>
                <a:latin typeface="나눔고딕" panose="020D0604000000000000" pitchFamily="50" charset="-127"/>
                <a:ea typeface="나눔고딕" panose="020D0604000000000000" pitchFamily="50" charset="-127"/>
              </a:rPr>
              <a:t>, </a:t>
            </a:r>
            <a:r>
              <a:rPr lang="ko-KR" altLang="en-US" sz="2400" b="0" dirty="0">
                <a:solidFill>
                  <a:schemeClr val="bg1"/>
                </a:solidFill>
                <a:latin typeface="나눔고딕" panose="020D0604000000000000" pitchFamily="50" charset="-127"/>
                <a:ea typeface="나눔고딕" panose="020D0604000000000000" pitchFamily="50" charset="-127"/>
              </a:rPr>
              <a:t>기타 부득이한 사유로 수강할 수 없을 때에 휴학</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또는 연장</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을 학과</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부</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사무실에 신청하고</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 지도교수의 면담을 거쳐 승인하고</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 학과</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부</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장이 승인하면</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  도서관</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 기숙사</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 </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예비군 사무실</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 등이 확인하여 승인하고</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 교무처 </a:t>
            </a:r>
            <a:r>
              <a:rPr lang="ko-KR" altLang="en-US" sz="2400" b="0" dirty="0" err="1">
                <a:solidFill>
                  <a:schemeClr val="bg1"/>
                </a:solidFill>
                <a:latin typeface="나눔고딕" panose="020D0604000000000000" pitchFamily="50" charset="-127"/>
                <a:ea typeface="나눔고딕" panose="020D0604000000000000" pitchFamily="50" charset="-127"/>
              </a:rPr>
              <a:t>학적팀의</a:t>
            </a:r>
            <a:r>
              <a:rPr lang="ko-KR" altLang="en-US" sz="2400" b="0" dirty="0">
                <a:solidFill>
                  <a:schemeClr val="bg1"/>
                </a:solidFill>
                <a:latin typeface="나눔고딕" panose="020D0604000000000000" pitchFamily="50" charset="-127"/>
                <a:ea typeface="나눔고딕" panose="020D0604000000000000" pitchFamily="50" charset="-127"/>
              </a:rPr>
              <a:t> 검토와 확인을 거쳐 최종적으로 교무처장이 승인한다</a:t>
            </a:r>
            <a:r>
              <a:rPr lang="en-US" altLang="ko-KR" sz="2400" b="0" dirty="0">
                <a:solidFill>
                  <a:schemeClr val="bg1"/>
                </a:solidFill>
                <a:latin typeface="나눔고딕" panose="020D0604000000000000" pitchFamily="50" charset="-127"/>
                <a:ea typeface="나눔고딕" panose="020D0604000000000000" pitchFamily="50" charset="-127"/>
              </a:rPr>
              <a:t>.</a:t>
            </a:r>
            <a:endParaRPr lang="en-US" altLang="ko-KR" sz="2400" b="0" dirty="0">
              <a:solidFill>
                <a:schemeClr val="bg1"/>
              </a:solidFill>
              <a:latin typeface="Nanum Gothic" charset="-127"/>
              <a:ea typeface="Nanum Gothic" charset="-127"/>
              <a:cs typeface="Nanum Gothic" charset="-127"/>
            </a:endParaRPr>
          </a:p>
        </p:txBody>
      </p:sp>
      <p:sp>
        <p:nvSpPr>
          <p:cNvPr id="6" name="TextBox 5"/>
          <p:cNvSpPr txBox="1"/>
          <p:nvPr/>
        </p:nvSpPr>
        <p:spPr>
          <a:xfrm>
            <a:off x="0" y="0"/>
            <a:ext cx="2695074"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b="1" i="1" dirty="0">
                <a:solidFill>
                  <a:schemeClr val="tx1"/>
                </a:solidFill>
                <a:latin typeface="Nanum Gothic" charset="-127"/>
                <a:ea typeface="Nanum Gothic" charset="-127"/>
                <a:cs typeface="Nanum Gothic" charset="-127"/>
              </a:rPr>
              <a:t>Real and Abstract </a:t>
            </a:r>
            <a:r>
              <a:rPr lang="mr-IN" sz="1800" b="1" i="1" dirty="0">
                <a:solidFill>
                  <a:schemeClr val="tx1"/>
                </a:solidFill>
                <a:latin typeface="Nanum Gothic" charset="-127"/>
                <a:ea typeface="Nanum Gothic" charset="-127"/>
                <a:cs typeface="Nanum Gothic" charset="-127"/>
              </a:rPr>
              <a:t>…</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19969562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b="1" dirty="0">
                <a:latin typeface="Century Gothic" charset="0"/>
                <a:ea typeface="Century Gothic" charset="0"/>
                <a:cs typeface="Century Gothic" charset="0"/>
              </a:rPr>
              <a:t>What Does the User Do?</a:t>
            </a:r>
            <a:endParaRPr lang="ko-KR" altLang="en-US" b="1" dirty="0">
              <a:latin typeface="Century Gothic" charset="0"/>
              <a:ea typeface="Century Gothic" charset="0"/>
              <a:cs typeface="Century Gothic" charset="0"/>
            </a:endParaRPr>
          </a:p>
        </p:txBody>
      </p:sp>
      <p:sp>
        <p:nvSpPr>
          <p:cNvPr id="3" name="내용 개체 틀 2"/>
          <p:cNvSpPr>
            <a:spLocks noGrp="1"/>
          </p:cNvSpPr>
          <p:nvPr>
            <p:ph idx="1"/>
          </p:nvPr>
        </p:nvSpPr>
        <p:spPr>
          <a:xfrm>
            <a:off x="650239" y="2255518"/>
            <a:ext cx="11704322" cy="1867303"/>
          </a:xfrm>
        </p:spPr>
        <p:txBody>
          <a:bodyPr>
            <a:normAutofit/>
          </a:bodyPr>
          <a:lstStyle/>
          <a:p>
            <a:pPr marL="457200" indent="-457200">
              <a:buFont typeface="Arial" charset="0"/>
              <a:buChar char="•"/>
            </a:pPr>
            <a:r>
              <a:rPr lang="ko-KR" altLang="en-US" sz="3200" dirty="0">
                <a:latin typeface="나눔고딕" panose="020D0604000000000000" pitchFamily="50" charset="-127"/>
                <a:ea typeface="나눔고딕" panose="020D0604000000000000" pitchFamily="50" charset="-127"/>
              </a:rPr>
              <a:t>특히 작업 자동화 문제와 관련된 질문입니다</a:t>
            </a:r>
            <a:r>
              <a:rPr lang="en-US" altLang="ko-KR" sz="3200" b="0" dirty="0">
                <a:latin typeface="나눔고딕" panose="020D0604000000000000" pitchFamily="50" charset="-127"/>
                <a:ea typeface="나눔고딕" panose="020D0604000000000000" pitchFamily="50" charset="-127"/>
              </a:rPr>
              <a:t>.</a:t>
            </a:r>
          </a:p>
          <a:p>
            <a:pPr marL="457200" indent="-457200">
              <a:buFont typeface="Arial" charset="0"/>
              <a:buChar char="•"/>
            </a:pPr>
            <a:r>
              <a:rPr lang="ko-KR" altLang="en-US" sz="3200" dirty="0">
                <a:latin typeface="나눔고딕" panose="020D0604000000000000" pitchFamily="50" charset="-127"/>
                <a:ea typeface="나눔고딕" panose="020D0604000000000000" pitchFamily="50" charset="-127"/>
              </a:rPr>
              <a:t>사용자가 정기적으로 수행하는 작업 나열합니다</a:t>
            </a:r>
            <a:r>
              <a:rPr lang="en-US" altLang="ko-KR" sz="3200" b="0" dirty="0">
                <a:latin typeface="나눔고딕" panose="020D0604000000000000" pitchFamily="50" charset="-127"/>
                <a:ea typeface="나눔고딕" panose="020D0604000000000000" pitchFamily="50" charset="-127"/>
              </a:rPr>
              <a:t>.</a:t>
            </a:r>
          </a:p>
        </p:txBody>
      </p:sp>
      <p:sp>
        <p:nvSpPr>
          <p:cNvPr id="4" name="슬라이드 번호 개체 틀 3"/>
          <p:cNvSpPr>
            <a:spLocks noGrp="1"/>
          </p:cNvSpPr>
          <p:nvPr>
            <p:ph type="sldNum" sz="quarter" idx="12"/>
          </p:nvPr>
        </p:nvSpPr>
        <p:spPr/>
        <p:txBody>
          <a:bodyPr/>
          <a:lstStyle/>
          <a:p>
            <a:fld id="{87E0FCFB-B33F-4CD9-B1B3-4FED43C6D8C2}" type="slidenum">
              <a:rPr lang="ko-KR" altLang="en-US" smtClean="0"/>
              <a:pPr/>
              <a:t>14</a:t>
            </a:fld>
            <a:endParaRPr lang="ko-KR" altLang="en-US" dirty="0"/>
          </a:p>
        </p:txBody>
      </p:sp>
      <p:sp>
        <p:nvSpPr>
          <p:cNvPr id="5" name="내용 개체 틀 2"/>
          <p:cNvSpPr txBox="1">
            <a:spLocks/>
          </p:cNvSpPr>
          <p:nvPr/>
        </p:nvSpPr>
        <p:spPr>
          <a:xfrm>
            <a:off x="1171240" y="4122821"/>
            <a:ext cx="10662320" cy="4608512"/>
          </a:xfrm>
          <a:prstGeom prst="rect">
            <a:avLst/>
          </a:prstGeom>
        </p:spPr>
        <p:txBody>
          <a:bodyPr>
            <a:normAutofit fontScale="85000" lnSpcReduction="20000"/>
          </a:bodyPr>
          <a:lstStyle>
            <a:lvl1pPr marL="342900" indent="-342900" algn="l" rtl="0" eaLnBrk="1" fontAlgn="base" latinLnBrk="1" hangingPunct="1">
              <a:lnSpc>
                <a:spcPct val="120000"/>
              </a:lnSpc>
              <a:spcBef>
                <a:spcPct val="20000"/>
              </a:spcBef>
              <a:spcAft>
                <a:spcPct val="0"/>
              </a:spcAft>
              <a:buClr>
                <a:srgbClr val="002060"/>
              </a:buClr>
              <a:buSzPct val="75000"/>
              <a:buFont typeface="Wingdings" panose="05000000000000000000" pitchFamily="2" charset="2"/>
              <a:buChar char="u"/>
              <a:defRPr kumimoji="1" lang="ko-KR" altLang="en-US" sz="2000" b="1" kern="1200" dirty="0" smtClean="0">
                <a:solidFill>
                  <a:schemeClr val="tx1"/>
                </a:solidFill>
                <a:latin typeface="맑은 고딕" pitchFamily="50" charset="-127"/>
                <a:ea typeface="맑은 고딕" pitchFamily="50" charset="-127"/>
                <a:cs typeface="+mn-cs"/>
              </a:defRPr>
            </a:lvl1pPr>
            <a:lvl2pPr marL="908050" indent="-4365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600" kern="1200" dirty="0" smtClean="0">
                <a:solidFill>
                  <a:schemeClr val="tx1"/>
                </a:solidFill>
                <a:latin typeface="맑은 고딕" pitchFamily="50" charset="-127"/>
                <a:ea typeface="맑은 고딕" pitchFamily="50" charset="-127"/>
                <a:cs typeface="+mn-cs"/>
              </a:defRPr>
            </a:lvl2pPr>
            <a:lvl3pPr marL="1304925" indent="-395288"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400" kern="1200" dirty="0" smtClean="0">
                <a:solidFill>
                  <a:schemeClr val="tx1"/>
                </a:solidFill>
                <a:latin typeface="맑은 고딕" pitchFamily="50" charset="-127"/>
                <a:ea typeface="맑은 고딕" pitchFamily="50" charset="-127"/>
                <a:cs typeface="+mn-cs"/>
              </a:defRPr>
            </a:lvl3pPr>
            <a:lvl4pPr marL="1693863" indent="-387350" algn="l" rtl="0" eaLnBrk="1" fontAlgn="base" latinLnBrk="1" hangingPunct="1">
              <a:lnSpc>
                <a:spcPct val="120000"/>
              </a:lnSpc>
              <a:spcBef>
                <a:spcPct val="20000"/>
              </a:spcBef>
              <a:spcAft>
                <a:spcPct val="0"/>
              </a:spcAft>
              <a:buClr>
                <a:srgbClr val="1D314E"/>
              </a:buClr>
              <a:buSzPct val="75000"/>
              <a:buFont typeface="Wingdings" pitchFamily="2" charset="2"/>
              <a:buChar char="l"/>
              <a:defRPr kumimoji="1" lang="ko-KR" altLang="en-US" sz="1200" kern="1200" dirty="0" smtClean="0">
                <a:solidFill>
                  <a:schemeClr val="tx1"/>
                </a:solidFill>
                <a:latin typeface="맑은 고딕" pitchFamily="50" charset="-127"/>
                <a:ea typeface="맑은 고딕" pitchFamily="50" charset="-127"/>
                <a:cs typeface="+mn-cs"/>
              </a:defRPr>
            </a:lvl4pPr>
            <a:lvl5pPr marL="2093913" indent="-3984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100" dirty="0">
                <a:solidFill>
                  <a:schemeClr val="tx1"/>
                </a:solidFill>
                <a:latin typeface="+mn-ea"/>
                <a:ea typeface="+mn-ea"/>
                <a:cs typeface="Arial" pitchFamily="34" charset="0"/>
              </a:defRPr>
            </a:lvl5pPr>
            <a:lvl6pPr marL="2551113" indent="-398463" algn="l" rtl="0" eaLnBrk="1" fontAlgn="base" latinLnBrk="1" hangingPunct="1">
              <a:lnSpc>
                <a:spcPct val="115000"/>
              </a:lnSpc>
              <a:spcBef>
                <a:spcPct val="20000"/>
              </a:spcBef>
              <a:spcAft>
                <a:spcPct val="20000"/>
              </a:spcAft>
              <a:buClr>
                <a:srgbClr val="0070C0"/>
              </a:buClr>
              <a:buSzPct val="100000"/>
              <a:buFont typeface="Wingdings" pitchFamily="2" charset="2"/>
              <a:buChar char="§"/>
              <a:defRPr kumimoji="1" sz="1400">
                <a:solidFill>
                  <a:schemeClr val="tx1"/>
                </a:solidFill>
                <a:latin typeface="Arial" pitchFamily="34" charset="0"/>
                <a:ea typeface="굴림" pitchFamily="50" charset="-127"/>
                <a:cs typeface="Arial" pitchFamily="34" charset="0"/>
              </a:defRPr>
            </a:lvl6pPr>
            <a:lvl7pPr marL="30083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7pPr>
            <a:lvl8pPr marL="34655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8pPr>
            <a:lvl9pPr marL="39227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9pPr>
          </a:lstStyle>
          <a:p>
            <a:pPr>
              <a:buFont typeface="Arial" panose="020B0604020202020204" pitchFamily="34" charset="0"/>
              <a:buChar char="•"/>
            </a:pPr>
            <a:r>
              <a:rPr lang="ko-KR" altLang="en-US" sz="2400" b="0" dirty="0">
                <a:solidFill>
                  <a:schemeClr val="bg1"/>
                </a:solidFill>
                <a:latin typeface="나눔고딕" panose="020D0604000000000000" pitchFamily="50" charset="-127"/>
                <a:ea typeface="나눔고딕" panose="020D0604000000000000" pitchFamily="50" charset="-127"/>
              </a:rPr>
              <a:t>재학중인 학생은 휴학</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또는 연장</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신청서를 학과사무실에 제출합니다</a:t>
            </a:r>
            <a:r>
              <a:rPr lang="en-US" altLang="ko-KR" sz="2400" b="0" dirty="0">
                <a:solidFill>
                  <a:schemeClr val="bg1"/>
                </a:solidFill>
                <a:latin typeface="나눔고딕" panose="020D0604000000000000" pitchFamily="50" charset="-127"/>
                <a:ea typeface="나눔고딕" panose="020D0604000000000000" pitchFamily="50" charset="-127"/>
              </a:rPr>
              <a:t>.</a:t>
            </a:r>
          </a:p>
          <a:p>
            <a:pPr>
              <a:buFont typeface="Arial" panose="020B0604020202020204" pitchFamily="34" charset="0"/>
              <a:buChar char="•"/>
            </a:pPr>
            <a:r>
              <a:rPr lang="ko-KR" altLang="en-US" sz="2400" b="0" dirty="0">
                <a:solidFill>
                  <a:schemeClr val="bg1"/>
                </a:solidFill>
                <a:latin typeface="나눔고딕" panose="020D0604000000000000" pitchFamily="50" charset="-127"/>
                <a:ea typeface="나눔고딕" panose="020D0604000000000000" pitchFamily="50" charset="-127"/>
              </a:rPr>
              <a:t>학과사무실의 담당자는 관련 제출서류를 확인하고 검토하여 신청서를 접수합니다</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 제출서류 </a:t>
            </a:r>
            <a:r>
              <a:rPr lang="ko-KR" altLang="en-US" sz="2400" b="0" dirty="0" err="1">
                <a:solidFill>
                  <a:schemeClr val="bg1"/>
                </a:solidFill>
                <a:latin typeface="나눔고딕" panose="020D0604000000000000" pitchFamily="50" charset="-127"/>
                <a:ea typeface="나눔고딕" panose="020D0604000000000000" pitchFamily="50" charset="-127"/>
              </a:rPr>
              <a:t>미흡시</a:t>
            </a:r>
            <a:r>
              <a:rPr lang="ko-KR" altLang="en-US" sz="2400" b="0" dirty="0">
                <a:solidFill>
                  <a:schemeClr val="bg1"/>
                </a:solidFill>
                <a:latin typeface="나눔고딕" panose="020D0604000000000000" pitchFamily="50" charset="-127"/>
                <a:ea typeface="나눔고딕" panose="020D0604000000000000" pitchFamily="50" charset="-127"/>
              </a:rPr>
              <a:t> 만족될 때까지 반복됩니다</a:t>
            </a:r>
            <a:r>
              <a:rPr lang="en-US" altLang="ko-KR" sz="2400" b="0" dirty="0">
                <a:solidFill>
                  <a:schemeClr val="bg1"/>
                </a:solidFill>
                <a:latin typeface="나눔고딕" panose="020D0604000000000000" pitchFamily="50" charset="-127"/>
                <a:ea typeface="나눔고딕" panose="020D0604000000000000" pitchFamily="50" charset="-127"/>
              </a:rPr>
              <a:t>.</a:t>
            </a:r>
          </a:p>
          <a:p>
            <a:pPr>
              <a:buFont typeface="Arial" panose="020B0604020202020204" pitchFamily="34" charset="0"/>
              <a:buChar char="•"/>
            </a:pPr>
            <a:r>
              <a:rPr lang="ko-KR" altLang="en-US" sz="2400" b="0" dirty="0">
                <a:solidFill>
                  <a:schemeClr val="bg1"/>
                </a:solidFill>
                <a:latin typeface="나눔고딕" panose="020D0604000000000000" pitchFamily="50" charset="-127"/>
                <a:ea typeface="나눔고딕" panose="020D0604000000000000" pitchFamily="50" charset="-127"/>
              </a:rPr>
              <a:t>담당자는 신청서와 관련 서류와 함께 지도교수에게 승인을 신청합니다</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 </a:t>
            </a:r>
            <a:endParaRPr lang="en-US" altLang="ko-KR" sz="2400" b="0" dirty="0">
              <a:solidFill>
                <a:schemeClr val="bg1"/>
              </a:solidFill>
              <a:latin typeface="나눔고딕" panose="020D0604000000000000" pitchFamily="50" charset="-127"/>
              <a:ea typeface="나눔고딕" panose="020D0604000000000000" pitchFamily="50" charset="-127"/>
            </a:endParaRPr>
          </a:p>
          <a:p>
            <a:pPr>
              <a:buFont typeface="Arial" panose="020B0604020202020204" pitchFamily="34" charset="0"/>
              <a:buChar char="•"/>
            </a:pPr>
            <a:r>
              <a:rPr lang="ko-KR" altLang="en-US" sz="2400" b="0" dirty="0">
                <a:solidFill>
                  <a:schemeClr val="bg1"/>
                </a:solidFill>
                <a:latin typeface="나눔고딕" panose="020D0604000000000000" pitchFamily="50" charset="-127"/>
                <a:ea typeface="나눔고딕" panose="020D0604000000000000" pitchFamily="50" charset="-127"/>
              </a:rPr>
              <a:t>지도교수는 필요하다면 학생을 면담하고 </a:t>
            </a:r>
            <a:r>
              <a:rPr lang="ko-KR" altLang="en-US" sz="2400" b="0" dirty="0" err="1">
                <a:solidFill>
                  <a:schemeClr val="bg1"/>
                </a:solidFill>
                <a:latin typeface="나눔고딕" panose="020D0604000000000000" pitchFamily="50" charset="-127"/>
                <a:ea typeface="나눔고딕" panose="020D0604000000000000" pitchFamily="50" charset="-127"/>
              </a:rPr>
              <a:t>면담기록을</a:t>
            </a:r>
            <a:r>
              <a:rPr lang="ko-KR" altLang="en-US" sz="2400" b="0" dirty="0">
                <a:solidFill>
                  <a:schemeClr val="bg1"/>
                </a:solidFill>
                <a:latin typeface="나눔고딕" panose="020D0604000000000000" pitchFamily="50" charset="-127"/>
                <a:ea typeface="나눔고딕" panose="020D0604000000000000" pitchFamily="50" charset="-127"/>
              </a:rPr>
              <a:t> 작성한 후 승인 여부를 소속 학과</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부</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장에 보냅니다</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 승인되지 않으면 </a:t>
            </a:r>
            <a:r>
              <a:rPr lang="ko-KR" altLang="en-US" sz="2400" b="0" dirty="0" err="1">
                <a:solidFill>
                  <a:schemeClr val="bg1"/>
                </a:solidFill>
                <a:latin typeface="나눔고딕" panose="020D0604000000000000" pitchFamily="50" charset="-127"/>
                <a:ea typeface="나눔고딕" panose="020D0604000000000000" pitchFamily="50" charset="-127"/>
              </a:rPr>
              <a:t>휴학신청은</a:t>
            </a:r>
            <a:r>
              <a:rPr lang="ko-KR" altLang="en-US" sz="2400" b="0" dirty="0">
                <a:solidFill>
                  <a:schemeClr val="bg1"/>
                </a:solidFill>
                <a:latin typeface="나눔고딕" panose="020D0604000000000000" pitchFamily="50" charset="-127"/>
                <a:ea typeface="나눔고딕" panose="020D0604000000000000" pitchFamily="50" charset="-127"/>
              </a:rPr>
              <a:t> 불가로 종료됩니다</a:t>
            </a:r>
            <a:r>
              <a:rPr lang="en-US" altLang="ko-KR" sz="2400" b="0" dirty="0">
                <a:solidFill>
                  <a:schemeClr val="bg1"/>
                </a:solidFill>
                <a:latin typeface="나눔고딕" panose="020D0604000000000000" pitchFamily="50" charset="-127"/>
                <a:ea typeface="나눔고딕" panose="020D0604000000000000" pitchFamily="50" charset="-127"/>
              </a:rPr>
              <a:t>.</a:t>
            </a:r>
          </a:p>
          <a:p>
            <a:pPr>
              <a:buFont typeface="Arial" panose="020B0604020202020204" pitchFamily="34" charset="0"/>
              <a:buChar char="•"/>
            </a:pPr>
            <a:r>
              <a:rPr lang="ko-KR" altLang="en-US" sz="2400" b="0" dirty="0">
                <a:solidFill>
                  <a:schemeClr val="bg1"/>
                </a:solidFill>
                <a:latin typeface="나눔고딕" panose="020D0604000000000000" pitchFamily="50" charset="-127"/>
                <a:ea typeface="나눔고딕" panose="020D0604000000000000" pitchFamily="50" charset="-127"/>
              </a:rPr>
              <a:t>학과</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부</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장은 지도교수의 승인을 받은 신청을 검토하고 이를 </a:t>
            </a:r>
            <a:r>
              <a:rPr lang="ko-KR" altLang="en-US" sz="2400" b="0" dirty="0">
                <a:solidFill>
                  <a:srgbClr val="0070C0"/>
                </a:solidFill>
                <a:latin typeface="나눔고딕" panose="020D0604000000000000" pitchFamily="50" charset="-127"/>
                <a:ea typeface="나눔고딕" panose="020D0604000000000000" pitchFamily="50" charset="-127"/>
              </a:rPr>
              <a:t>승인</a:t>
            </a:r>
            <a:r>
              <a:rPr lang="en-US" altLang="ko-KR" sz="2400" b="0" dirty="0">
                <a:solidFill>
                  <a:srgbClr val="0070C0"/>
                </a:solidFill>
                <a:latin typeface="나눔고딕" panose="020D0604000000000000" pitchFamily="50" charset="-127"/>
                <a:ea typeface="나눔고딕" panose="020D0604000000000000" pitchFamily="50" charset="-127"/>
              </a:rPr>
              <a:t>(</a:t>
            </a:r>
            <a:r>
              <a:rPr lang="ko-KR" altLang="en-US" sz="2400" b="0" dirty="0">
                <a:solidFill>
                  <a:srgbClr val="0070C0"/>
                </a:solidFill>
                <a:latin typeface="나눔고딕" panose="020D0604000000000000" pitchFamily="50" charset="-127"/>
                <a:ea typeface="나눔고딕" panose="020D0604000000000000" pitchFamily="50" charset="-127"/>
              </a:rPr>
              <a:t>결재</a:t>
            </a:r>
            <a:r>
              <a:rPr lang="en-US" altLang="ko-KR" sz="2400" b="0" dirty="0">
                <a:solidFill>
                  <a:srgbClr val="0070C0"/>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합니다</a:t>
            </a:r>
            <a:r>
              <a:rPr lang="en-US" altLang="ko-KR" sz="2400" b="0" dirty="0">
                <a:solidFill>
                  <a:schemeClr val="bg1"/>
                </a:solidFill>
                <a:latin typeface="나눔고딕" panose="020D0604000000000000" pitchFamily="50" charset="-127"/>
                <a:ea typeface="나눔고딕" panose="020D0604000000000000" pitchFamily="50" charset="-127"/>
              </a:rPr>
              <a:t>.</a:t>
            </a:r>
          </a:p>
          <a:p>
            <a:pPr>
              <a:buFont typeface="Arial" panose="020B0604020202020204" pitchFamily="34" charset="0"/>
              <a:buChar char="•"/>
            </a:pPr>
            <a:r>
              <a:rPr lang="ko-KR" altLang="en-US" sz="2400" b="0" dirty="0">
                <a:solidFill>
                  <a:schemeClr val="bg1"/>
                </a:solidFill>
                <a:latin typeface="나눔고딕" panose="020D0604000000000000" pitchFamily="50" charset="-127"/>
                <a:ea typeface="나눔고딕" panose="020D0604000000000000" pitchFamily="50" charset="-127"/>
              </a:rPr>
              <a:t>휴학 연장의 경우 바로 아래 업무를 </a:t>
            </a:r>
            <a:r>
              <a:rPr lang="en-US" altLang="ko-KR" sz="2400" b="0" dirty="0">
                <a:solidFill>
                  <a:schemeClr val="bg1"/>
                </a:solidFill>
                <a:latin typeface="나눔고딕" panose="020D0604000000000000" pitchFamily="50" charset="-127"/>
                <a:ea typeface="나눔고딕" panose="020D0604000000000000" pitchFamily="50" charset="-127"/>
              </a:rPr>
              <a:t>skip</a:t>
            </a:r>
            <a:r>
              <a:rPr lang="ko-KR" altLang="en-US" sz="2400" b="0" dirty="0">
                <a:solidFill>
                  <a:schemeClr val="bg1"/>
                </a:solidFill>
                <a:latin typeface="나눔고딕" panose="020D0604000000000000" pitchFamily="50" charset="-127"/>
                <a:ea typeface="나눔고딕" panose="020D0604000000000000" pitchFamily="50" charset="-127"/>
              </a:rPr>
              <a:t>합니다</a:t>
            </a:r>
            <a:r>
              <a:rPr lang="en-US" altLang="ko-KR" sz="2400" b="0" dirty="0">
                <a:solidFill>
                  <a:schemeClr val="bg1"/>
                </a:solidFill>
                <a:latin typeface="나눔고딕" panose="020D0604000000000000" pitchFamily="50" charset="-127"/>
                <a:ea typeface="나눔고딕" panose="020D0604000000000000" pitchFamily="50" charset="-127"/>
              </a:rPr>
              <a:t>.</a:t>
            </a:r>
          </a:p>
          <a:p>
            <a:pPr>
              <a:buFont typeface="Arial" panose="020B0604020202020204" pitchFamily="34" charset="0"/>
              <a:buChar char="•"/>
            </a:pPr>
            <a:r>
              <a:rPr lang="ko-KR" altLang="en-US" sz="2400" b="0" dirty="0">
                <a:solidFill>
                  <a:srgbClr val="0070C0"/>
                </a:solidFill>
                <a:latin typeface="나눔고딕" panose="020D0604000000000000" pitchFamily="50" charset="-127"/>
                <a:ea typeface="나눔고딕" panose="020D0604000000000000" pitchFamily="50" charset="-127"/>
              </a:rPr>
              <a:t>신청자는 관련부서 </a:t>
            </a:r>
            <a:r>
              <a:rPr lang="en-US" altLang="ko-KR" sz="2400" b="0" dirty="0">
                <a:solidFill>
                  <a:srgbClr val="0070C0"/>
                </a:solidFill>
                <a:latin typeface="나눔고딕" panose="020D0604000000000000" pitchFamily="50" charset="-127"/>
                <a:ea typeface="나눔고딕" panose="020D0604000000000000" pitchFamily="50" charset="-127"/>
              </a:rPr>
              <a:t>(</a:t>
            </a:r>
            <a:r>
              <a:rPr lang="ko-KR" altLang="en-US" sz="2400" b="0" dirty="0">
                <a:solidFill>
                  <a:srgbClr val="0070C0"/>
                </a:solidFill>
                <a:latin typeface="나눔고딕" panose="020D0604000000000000" pitchFamily="50" charset="-127"/>
                <a:ea typeface="나눔고딕" panose="020D0604000000000000" pitchFamily="50" charset="-127"/>
              </a:rPr>
              <a:t>도서관</a:t>
            </a:r>
            <a:r>
              <a:rPr lang="en-US" altLang="ko-KR" sz="2400" b="0" dirty="0">
                <a:solidFill>
                  <a:srgbClr val="0070C0"/>
                </a:solidFill>
                <a:latin typeface="나눔고딕" panose="020D0604000000000000" pitchFamily="50" charset="-127"/>
                <a:ea typeface="나눔고딕" panose="020D0604000000000000" pitchFamily="50" charset="-127"/>
              </a:rPr>
              <a:t>,</a:t>
            </a:r>
            <a:r>
              <a:rPr lang="ko-KR" altLang="en-US" sz="2400" b="0" dirty="0">
                <a:solidFill>
                  <a:srgbClr val="0070C0"/>
                </a:solidFill>
                <a:latin typeface="나눔고딕" panose="020D0604000000000000" pitchFamily="50" charset="-127"/>
                <a:ea typeface="나눔고딕" panose="020D0604000000000000" pitchFamily="50" charset="-127"/>
              </a:rPr>
              <a:t> 기숙사</a:t>
            </a:r>
            <a:r>
              <a:rPr lang="en-US" altLang="ko-KR" sz="2400" b="0" dirty="0">
                <a:solidFill>
                  <a:srgbClr val="0070C0"/>
                </a:solidFill>
                <a:latin typeface="나눔고딕" panose="020D0604000000000000" pitchFamily="50" charset="-127"/>
                <a:ea typeface="나눔고딕" panose="020D0604000000000000" pitchFamily="50" charset="-127"/>
              </a:rPr>
              <a:t>,</a:t>
            </a:r>
            <a:r>
              <a:rPr lang="ko-KR" altLang="en-US" sz="2400" b="0" dirty="0">
                <a:solidFill>
                  <a:srgbClr val="0070C0"/>
                </a:solidFill>
                <a:latin typeface="나눔고딕" panose="020D0604000000000000" pitchFamily="50" charset="-127"/>
                <a:ea typeface="나눔고딕" panose="020D0604000000000000" pitchFamily="50" charset="-127"/>
              </a:rPr>
              <a:t> </a:t>
            </a:r>
            <a:r>
              <a:rPr lang="ko-KR" altLang="en-US" sz="2400" b="0" dirty="0" err="1">
                <a:solidFill>
                  <a:srgbClr val="0070C0"/>
                </a:solidFill>
                <a:latin typeface="나눔고딕" panose="020D0604000000000000" pitchFamily="50" charset="-127"/>
                <a:ea typeface="나눔고딕" panose="020D0604000000000000" pitchFamily="50" charset="-127"/>
              </a:rPr>
              <a:t>예비군본부</a:t>
            </a:r>
            <a:r>
              <a:rPr lang="ko-KR" altLang="en-US" sz="2400" b="0" dirty="0">
                <a:solidFill>
                  <a:srgbClr val="0070C0"/>
                </a:solidFill>
                <a:latin typeface="나눔고딕" panose="020D0604000000000000" pitchFamily="50" charset="-127"/>
                <a:ea typeface="나눔고딕" panose="020D0604000000000000" pitchFamily="50" charset="-127"/>
              </a:rPr>
              <a:t> 등</a:t>
            </a:r>
            <a:r>
              <a:rPr lang="en-US" altLang="ko-KR" sz="2400" b="0" dirty="0">
                <a:solidFill>
                  <a:srgbClr val="0070C0"/>
                </a:solidFill>
                <a:latin typeface="나눔고딕" panose="020D0604000000000000" pitchFamily="50" charset="-127"/>
                <a:ea typeface="나눔고딕" panose="020D0604000000000000" pitchFamily="50" charset="-127"/>
              </a:rPr>
              <a:t>)</a:t>
            </a:r>
            <a:r>
              <a:rPr lang="ko-KR" altLang="en-US" sz="2400" b="0" dirty="0" err="1">
                <a:solidFill>
                  <a:srgbClr val="0070C0"/>
                </a:solidFill>
                <a:latin typeface="나눔고딕" panose="020D0604000000000000" pitchFamily="50" charset="-127"/>
                <a:ea typeface="나눔고딕" panose="020D0604000000000000" pitchFamily="50" charset="-127"/>
              </a:rPr>
              <a:t>으로</a:t>
            </a:r>
            <a:r>
              <a:rPr lang="ko-KR" altLang="en-US" sz="2400" b="0" dirty="0">
                <a:solidFill>
                  <a:srgbClr val="0070C0"/>
                </a:solidFill>
                <a:latin typeface="나눔고딕" panose="020D0604000000000000" pitchFamily="50" charset="-127"/>
                <a:ea typeface="나눔고딕" panose="020D0604000000000000" pitchFamily="50" charset="-127"/>
              </a:rPr>
              <a:t> </a:t>
            </a:r>
            <a:r>
              <a:rPr lang="ko-KR" altLang="en-US" sz="2400" b="0" dirty="0" err="1">
                <a:solidFill>
                  <a:srgbClr val="0070C0"/>
                </a:solidFill>
                <a:latin typeface="나눔고딕" panose="020D0604000000000000" pitchFamily="50" charset="-127"/>
                <a:ea typeface="나눔고딕" panose="020D0604000000000000" pitchFamily="50" charset="-127"/>
              </a:rPr>
              <a:t>부터</a:t>
            </a:r>
            <a:r>
              <a:rPr lang="ko-KR" altLang="en-US" sz="2400" b="0" dirty="0">
                <a:solidFill>
                  <a:srgbClr val="0070C0"/>
                </a:solidFill>
                <a:latin typeface="나눔고딕" panose="020D0604000000000000" pitchFamily="50" charset="-127"/>
                <a:ea typeface="나눔고딕" panose="020D0604000000000000" pitchFamily="50" charset="-127"/>
              </a:rPr>
              <a:t> 신청 동의를 받습니다</a:t>
            </a:r>
            <a:r>
              <a:rPr lang="en-US" altLang="ko-KR" sz="2400" b="0" dirty="0">
                <a:solidFill>
                  <a:srgbClr val="0070C0"/>
                </a:solidFill>
                <a:latin typeface="나눔고딕" panose="020D0604000000000000" pitchFamily="50" charset="-127"/>
                <a:ea typeface="나눔고딕" panose="020D0604000000000000" pitchFamily="50" charset="-127"/>
              </a:rPr>
              <a:t>.</a:t>
            </a:r>
          </a:p>
          <a:p>
            <a:pPr>
              <a:buFont typeface="Arial" panose="020B0604020202020204" pitchFamily="34" charset="0"/>
              <a:buChar char="•"/>
            </a:pPr>
            <a:r>
              <a:rPr lang="ko-KR" altLang="en-US" sz="2400" b="0" dirty="0">
                <a:solidFill>
                  <a:srgbClr val="0070C0"/>
                </a:solidFill>
                <a:latin typeface="나눔고딕" panose="020D0604000000000000" pitchFamily="50" charset="-127"/>
                <a:ea typeface="나눔고딕" panose="020D0604000000000000" pitchFamily="50" charset="-127"/>
              </a:rPr>
              <a:t>관련부서로부터 신청 동의를 모두 받으면 </a:t>
            </a:r>
            <a:r>
              <a:rPr lang="ko-KR" altLang="en-US" sz="2400" b="0" dirty="0" err="1">
                <a:solidFill>
                  <a:srgbClr val="0070C0"/>
                </a:solidFill>
                <a:latin typeface="나눔고딕" panose="020D0604000000000000" pitchFamily="50" charset="-127"/>
                <a:ea typeface="나눔고딕" panose="020D0604000000000000" pitchFamily="50" charset="-127"/>
              </a:rPr>
              <a:t>학적팀</a:t>
            </a:r>
            <a:r>
              <a:rPr lang="en-US" altLang="ko-KR" sz="2400" b="0" dirty="0">
                <a:solidFill>
                  <a:srgbClr val="0070C0"/>
                </a:solidFill>
                <a:latin typeface="나눔고딕" panose="020D0604000000000000" pitchFamily="50" charset="-127"/>
                <a:ea typeface="나눔고딕" panose="020D0604000000000000" pitchFamily="50" charset="-127"/>
              </a:rPr>
              <a:t>(?)</a:t>
            </a:r>
            <a:r>
              <a:rPr lang="ko-KR" altLang="en-US" sz="2400" b="0" dirty="0">
                <a:solidFill>
                  <a:srgbClr val="0070C0"/>
                </a:solidFill>
                <a:latin typeface="나눔고딕" panose="020D0604000000000000" pitchFamily="50" charset="-127"/>
                <a:ea typeface="나눔고딕" panose="020D0604000000000000" pitchFamily="50" charset="-127"/>
              </a:rPr>
              <a:t> 담당자는 동의를 검토하여  교무처장의 승인을 요청합니다</a:t>
            </a:r>
            <a:r>
              <a:rPr lang="en-US" altLang="ko-KR" sz="2400" b="0" dirty="0">
                <a:solidFill>
                  <a:srgbClr val="0070C0"/>
                </a:solidFill>
                <a:latin typeface="나눔고딕" panose="020D0604000000000000" pitchFamily="50" charset="-127"/>
                <a:ea typeface="나눔고딕" panose="020D0604000000000000" pitchFamily="50" charset="-127"/>
              </a:rPr>
              <a:t>.</a:t>
            </a:r>
          </a:p>
          <a:p>
            <a:pPr>
              <a:buFont typeface="Arial" panose="020B0604020202020204" pitchFamily="34" charset="0"/>
              <a:buChar char="•"/>
            </a:pPr>
            <a:r>
              <a:rPr lang="ko-KR" altLang="en-US" sz="2400" b="0" dirty="0">
                <a:solidFill>
                  <a:srgbClr val="0070C0"/>
                </a:solidFill>
                <a:latin typeface="나눔고딕" panose="020D0604000000000000" pitchFamily="50" charset="-127"/>
                <a:ea typeface="나눔고딕" panose="020D0604000000000000" pitchFamily="50" charset="-127"/>
              </a:rPr>
              <a:t>교무처장은 이를 결재</a:t>
            </a:r>
            <a:r>
              <a:rPr lang="en-US" altLang="ko-KR" sz="2400" b="0" dirty="0">
                <a:solidFill>
                  <a:srgbClr val="0070C0"/>
                </a:solidFill>
                <a:latin typeface="나눔고딕" panose="020D0604000000000000" pitchFamily="50" charset="-127"/>
                <a:ea typeface="나눔고딕" panose="020D0604000000000000" pitchFamily="50" charset="-127"/>
              </a:rPr>
              <a:t>(</a:t>
            </a:r>
            <a:r>
              <a:rPr lang="ko-KR" altLang="en-US" sz="2400" b="0" dirty="0">
                <a:solidFill>
                  <a:srgbClr val="0070C0"/>
                </a:solidFill>
                <a:latin typeface="나눔고딕" panose="020D0604000000000000" pitchFamily="50" charset="-127"/>
                <a:ea typeface="나눔고딕" panose="020D0604000000000000" pitchFamily="50" charset="-127"/>
              </a:rPr>
              <a:t>승인</a:t>
            </a:r>
            <a:r>
              <a:rPr lang="en-US" altLang="ko-KR" sz="2400" b="0" dirty="0">
                <a:solidFill>
                  <a:srgbClr val="0070C0"/>
                </a:solidFill>
                <a:latin typeface="나눔고딕" panose="020D0604000000000000" pitchFamily="50" charset="-127"/>
                <a:ea typeface="나눔고딕" panose="020D0604000000000000" pitchFamily="50" charset="-127"/>
              </a:rPr>
              <a:t>)</a:t>
            </a:r>
            <a:r>
              <a:rPr lang="ko-KR" altLang="en-US" sz="2400" b="0" dirty="0">
                <a:solidFill>
                  <a:srgbClr val="0070C0"/>
                </a:solidFill>
                <a:latin typeface="나눔고딕" panose="020D0604000000000000" pitchFamily="50" charset="-127"/>
                <a:ea typeface="나눔고딕" panose="020D0604000000000000" pitchFamily="50" charset="-127"/>
              </a:rPr>
              <a:t>하여 신청을 종료합니다</a:t>
            </a:r>
            <a:r>
              <a:rPr lang="en-US" altLang="ko-KR" sz="2400" b="0" dirty="0">
                <a:solidFill>
                  <a:srgbClr val="0070C0"/>
                </a:solidFill>
                <a:latin typeface="나눔고딕" panose="020D0604000000000000" pitchFamily="50" charset="-127"/>
                <a:ea typeface="나눔고딕" panose="020D0604000000000000" pitchFamily="50" charset="-127"/>
              </a:rPr>
              <a:t>.</a:t>
            </a:r>
          </a:p>
          <a:p>
            <a:pPr>
              <a:buFont typeface="Arial" panose="020B0604020202020204" pitchFamily="34" charset="0"/>
              <a:buChar char="•"/>
            </a:pPr>
            <a:r>
              <a:rPr lang="ko-KR" altLang="en-US" sz="2400" b="0" dirty="0" err="1">
                <a:solidFill>
                  <a:srgbClr val="0070C0"/>
                </a:solidFill>
                <a:latin typeface="나눔고딕" panose="020D0604000000000000" pitchFamily="50" charset="-127"/>
                <a:ea typeface="나눔고딕" panose="020D0604000000000000" pitchFamily="50" charset="-127"/>
              </a:rPr>
              <a:t>학적팀</a:t>
            </a:r>
            <a:r>
              <a:rPr lang="en-US" altLang="ko-KR" sz="2400" b="0" dirty="0">
                <a:solidFill>
                  <a:srgbClr val="0070C0"/>
                </a:solidFill>
                <a:latin typeface="나눔고딕" panose="020D0604000000000000" pitchFamily="50" charset="-127"/>
                <a:ea typeface="나눔고딕" panose="020D0604000000000000" pitchFamily="50" charset="-127"/>
              </a:rPr>
              <a:t>(?)</a:t>
            </a:r>
            <a:r>
              <a:rPr lang="ko-KR" altLang="en-US" sz="2400" b="0" dirty="0">
                <a:solidFill>
                  <a:srgbClr val="0070C0"/>
                </a:solidFill>
                <a:latin typeface="나눔고딕" panose="020D0604000000000000" pitchFamily="50" charset="-127"/>
                <a:ea typeface="나눔고딕" panose="020D0604000000000000" pitchFamily="50" charset="-127"/>
              </a:rPr>
              <a:t>은 신청학생에게 통보하고 이를 학적부에 기록합니다</a:t>
            </a:r>
            <a:r>
              <a:rPr lang="en-US" altLang="ko-KR" sz="2400" b="0" dirty="0">
                <a:solidFill>
                  <a:srgbClr val="0070C0"/>
                </a:solidFill>
                <a:latin typeface="나눔고딕" panose="020D0604000000000000" pitchFamily="50" charset="-127"/>
                <a:ea typeface="나눔고딕" panose="020D0604000000000000" pitchFamily="50" charset="-127"/>
              </a:rPr>
              <a:t>.</a:t>
            </a:r>
          </a:p>
        </p:txBody>
      </p:sp>
      <p:sp>
        <p:nvSpPr>
          <p:cNvPr id="6" name="TextBox 5"/>
          <p:cNvSpPr txBox="1"/>
          <p:nvPr/>
        </p:nvSpPr>
        <p:spPr>
          <a:xfrm>
            <a:off x="-1" y="0"/>
            <a:ext cx="3080085"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Does the User Do?</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2630197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b="1" dirty="0">
                <a:latin typeface="Century Gothic" charset="0"/>
                <a:ea typeface="Century Gothic" charset="0"/>
                <a:cs typeface="Century Gothic" charset="0"/>
              </a:rPr>
              <a:t>What Data Are Involved?</a:t>
            </a:r>
            <a:endParaRPr lang="ko-KR" altLang="en-US" b="1" dirty="0">
              <a:latin typeface="Century Gothic" charset="0"/>
              <a:ea typeface="Century Gothic" charset="0"/>
              <a:cs typeface="Century Gothic" charset="0"/>
            </a:endParaRPr>
          </a:p>
        </p:txBody>
      </p:sp>
      <p:sp>
        <p:nvSpPr>
          <p:cNvPr id="3" name="내용 개체 틀 2"/>
          <p:cNvSpPr>
            <a:spLocks noGrp="1"/>
          </p:cNvSpPr>
          <p:nvPr>
            <p:ph idx="1"/>
          </p:nvPr>
        </p:nvSpPr>
        <p:spPr>
          <a:xfrm>
            <a:off x="806027" y="2310063"/>
            <a:ext cx="11379200" cy="1542623"/>
          </a:xfrm>
        </p:spPr>
        <p:txBody>
          <a:bodyPr anchor="ctr">
            <a:normAutofit/>
          </a:bodyPr>
          <a:lstStyle/>
          <a:p>
            <a:pPr marL="342900" indent="-342900">
              <a:buFont typeface="Arial" charset="0"/>
              <a:buChar char="•"/>
            </a:pPr>
            <a:r>
              <a:rPr lang="ko-KR" altLang="en-US" sz="2400" dirty="0">
                <a:latin typeface="나눔고딕" panose="020D0604000000000000" pitchFamily="50" charset="-127"/>
                <a:ea typeface="나눔고딕" panose="020D0604000000000000" pitchFamily="50" charset="-127"/>
              </a:rPr>
              <a:t>사용자 관점에서 기술되며 실제로 진행되는 것입니다</a:t>
            </a:r>
            <a:r>
              <a:rPr lang="en-US" altLang="ko-KR" sz="2400" dirty="0">
                <a:latin typeface="나눔고딕" panose="020D0604000000000000" pitchFamily="50" charset="-127"/>
                <a:ea typeface="나눔고딕" panose="020D0604000000000000" pitchFamily="50" charset="-127"/>
              </a:rPr>
              <a:t>. </a:t>
            </a:r>
          </a:p>
          <a:p>
            <a:pPr marL="342900" indent="-342900">
              <a:buFont typeface="Arial" charset="0"/>
              <a:buChar char="•"/>
            </a:pPr>
            <a:r>
              <a:rPr lang="ko-KR" altLang="en-US" sz="2400" dirty="0">
                <a:latin typeface="나눔고딕" panose="020D0604000000000000" pitchFamily="50" charset="-127"/>
                <a:ea typeface="나눔고딕" panose="020D0604000000000000" pitchFamily="50" charset="-127"/>
              </a:rPr>
              <a:t>조금 뒤로 물러나서 분석가의 모자를 착용하고 각 단계에서 어떤 데이터가 기록되거나 </a:t>
            </a:r>
            <a:r>
              <a:rPr lang="ko-KR" altLang="en-US" sz="2400" dirty="0" err="1">
                <a:latin typeface="나눔고딕" panose="020D0604000000000000" pitchFamily="50" charset="-127"/>
                <a:ea typeface="나눔고딕" panose="020D0604000000000000" pitchFamily="50" charset="-127"/>
              </a:rPr>
              <a:t>검색되어야</a:t>
            </a:r>
            <a:r>
              <a:rPr lang="ko-KR" altLang="en-US" sz="2400" dirty="0">
                <a:latin typeface="나눔고딕" panose="020D0604000000000000" pitchFamily="50" charset="-127"/>
                <a:ea typeface="나눔고딕" panose="020D0604000000000000" pitchFamily="50" charset="-127"/>
              </a:rPr>
              <a:t> 하는지 생각해야 합니다</a:t>
            </a:r>
            <a:r>
              <a:rPr lang="en-US" altLang="ko-KR" sz="2400" dirty="0">
                <a:latin typeface="나눔고딕" panose="020D0604000000000000" pitchFamily="50" charset="-127"/>
                <a:ea typeface="나눔고딕" panose="020D0604000000000000" pitchFamily="50" charset="-127"/>
              </a:rPr>
              <a:t>.</a:t>
            </a: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15</a:t>
            </a:fld>
            <a:endParaRPr lang="ko-KR" altLang="en-US" dirty="0"/>
          </a:p>
        </p:txBody>
      </p:sp>
      <p:sp>
        <p:nvSpPr>
          <p:cNvPr id="7" name="TextBox 6"/>
          <p:cNvSpPr txBox="1"/>
          <p:nvPr/>
        </p:nvSpPr>
        <p:spPr>
          <a:xfrm>
            <a:off x="3963576" y="4467155"/>
            <a:ext cx="4519186" cy="400110"/>
          </a:xfrm>
          <a:prstGeom prst="rect">
            <a:avLst/>
          </a:prstGeom>
          <a:noFill/>
        </p:spPr>
        <p:txBody>
          <a:bodyPr wrap="none" rtlCol="0">
            <a:spAutoFit/>
          </a:bodyPr>
          <a:lstStyle/>
          <a:p>
            <a:r>
              <a:rPr lang="en-US" altLang="ko-KR" sz="2000" i="1" dirty="0">
                <a:solidFill>
                  <a:schemeClr val="bg1"/>
                </a:solidFill>
                <a:latin typeface="Nanum Gothic" charset="-127"/>
                <a:ea typeface="Nanum Gothic" charset="-127"/>
                <a:cs typeface="Nanum Gothic" charset="-127"/>
              </a:rPr>
              <a:t>Physical User Tasks and Related Data</a:t>
            </a:r>
            <a:endParaRPr lang="ko-KR" altLang="en-US" sz="2000" dirty="0">
              <a:solidFill>
                <a:schemeClr val="bg1"/>
              </a:solidFill>
              <a:latin typeface="Nanum Gothic" charset="-127"/>
              <a:ea typeface="Nanum Gothic" charset="-127"/>
              <a:cs typeface="Nanum Gothic" charset="-127"/>
            </a:endParaRPr>
          </a:p>
        </p:txBody>
      </p:sp>
      <p:sp>
        <p:nvSpPr>
          <p:cNvPr id="8" name="TextBox 7"/>
          <p:cNvSpPr txBox="1"/>
          <p:nvPr/>
        </p:nvSpPr>
        <p:spPr>
          <a:xfrm>
            <a:off x="-1" y="0"/>
            <a:ext cx="3080085"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Data Are Involved?</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graphicFrame>
        <p:nvGraphicFramePr>
          <p:cNvPr id="5" name="Table 4">
            <a:extLst>
              <a:ext uri="{FF2B5EF4-FFF2-40B4-BE49-F238E27FC236}">
                <a16:creationId xmlns:a16="http://schemas.microsoft.com/office/drawing/2014/main" id="{C4AEAA4B-A749-544E-BF1E-88720A3F672C}"/>
              </a:ext>
            </a:extLst>
          </p:cNvPr>
          <p:cNvGraphicFramePr>
            <a:graphicFrameLocks noGrp="1"/>
          </p:cNvGraphicFramePr>
          <p:nvPr>
            <p:extLst>
              <p:ext uri="{D42A27DB-BD31-4B8C-83A1-F6EECF244321}">
                <p14:modId xmlns:p14="http://schemas.microsoft.com/office/powerpoint/2010/main" val="1240243007"/>
              </p:ext>
            </p:extLst>
          </p:nvPr>
        </p:nvGraphicFramePr>
        <p:xfrm>
          <a:off x="2357120" y="5192292"/>
          <a:ext cx="7721079" cy="3473093"/>
        </p:xfrm>
        <a:graphic>
          <a:graphicData uri="http://schemas.openxmlformats.org/drawingml/2006/table">
            <a:tbl>
              <a:tblPr>
                <a:tableStyleId>{5940675A-B579-460E-94D1-54222C63F5DA}</a:tableStyleId>
              </a:tblPr>
              <a:tblGrid>
                <a:gridCol w="817833">
                  <a:extLst>
                    <a:ext uri="{9D8B030D-6E8A-4147-A177-3AD203B41FA5}">
                      <a16:colId xmlns:a16="http://schemas.microsoft.com/office/drawing/2014/main" val="3398049740"/>
                    </a:ext>
                  </a:extLst>
                </a:gridCol>
                <a:gridCol w="2052015">
                  <a:extLst>
                    <a:ext uri="{9D8B030D-6E8A-4147-A177-3AD203B41FA5}">
                      <a16:colId xmlns:a16="http://schemas.microsoft.com/office/drawing/2014/main" val="2059489994"/>
                    </a:ext>
                  </a:extLst>
                </a:gridCol>
                <a:gridCol w="4851231">
                  <a:extLst>
                    <a:ext uri="{9D8B030D-6E8A-4147-A177-3AD203B41FA5}">
                      <a16:colId xmlns:a16="http://schemas.microsoft.com/office/drawing/2014/main" val="3542652191"/>
                    </a:ext>
                  </a:extLst>
                </a:gridCol>
              </a:tblGrid>
              <a:tr h="404401">
                <a:tc>
                  <a:txBody>
                    <a:bodyPr/>
                    <a:lstStyle/>
                    <a:p>
                      <a:pPr algn="ctr" fontAlgn="b"/>
                      <a:r>
                        <a:rPr lang="ko-KR" altLang="en-US" sz="1400" b="1" u="none" strike="noStrike" dirty="0">
                          <a:solidFill>
                            <a:schemeClr val="bg1"/>
                          </a:solidFill>
                          <a:effectLst/>
                          <a:latin typeface="Nanum Gothic" panose="020D0604000000000000" pitchFamily="34" charset="-127"/>
                          <a:ea typeface="Nanum Gothic" panose="020D0604000000000000" pitchFamily="34" charset="-127"/>
                        </a:rPr>
                        <a:t>업무</a:t>
                      </a:r>
                      <a:r>
                        <a:rPr lang="en-US" sz="1400" b="1" u="none" strike="noStrike" dirty="0">
                          <a:solidFill>
                            <a:schemeClr val="bg1"/>
                          </a:solidFill>
                          <a:effectLst/>
                          <a:latin typeface="Nanum Gothic" panose="020D0604000000000000" pitchFamily="34" charset="-127"/>
                          <a:ea typeface="Nanum Gothic" panose="020D0604000000000000" pitchFamily="34" charset="-127"/>
                        </a:rPr>
                        <a:t>id</a:t>
                      </a:r>
                      <a:endParaRPr lang="en-US" sz="1400" b="1"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solidFill>
                      <a:schemeClr val="accent1">
                        <a:lumMod val="40000"/>
                        <a:lumOff val="60000"/>
                      </a:schemeClr>
                    </a:solidFill>
                  </a:tcPr>
                </a:tc>
                <a:tc>
                  <a:txBody>
                    <a:bodyPr/>
                    <a:lstStyle/>
                    <a:p>
                      <a:pPr algn="l" fontAlgn="b"/>
                      <a:r>
                        <a:rPr lang="ko-KR" altLang="en-US" sz="1400" b="1" u="none" strike="noStrike" dirty="0">
                          <a:solidFill>
                            <a:schemeClr val="bg1"/>
                          </a:solidFill>
                          <a:effectLst/>
                          <a:latin typeface="Nanum Gothic" panose="020D0604000000000000" pitchFamily="34" charset="-127"/>
                          <a:ea typeface="Nanum Gothic" panose="020D0604000000000000" pitchFamily="34" charset="-127"/>
                        </a:rPr>
                        <a:t>실제 업무</a:t>
                      </a:r>
                      <a:endParaRPr lang="ko-KR" altLang="en-US" sz="1400" b="1"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solidFill>
                      <a:schemeClr val="accent1">
                        <a:lumMod val="40000"/>
                        <a:lumOff val="60000"/>
                      </a:schemeClr>
                    </a:solidFill>
                  </a:tcPr>
                </a:tc>
                <a:tc>
                  <a:txBody>
                    <a:bodyPr/>
                    <a:lstStyle/>
                    <a:p>
                      <a:pPr algn="l" fontAlgn="b"/>
                      <a:r>
                        <a:rPr lang="ko-KR" altLang="en-US" sz="1400" b="1" u="none" strike="noStrike" dirty="0">
                          <a:solidFill>
                            <a:schemeClr val="bg1"/>
                          </a:solidFill>
                          <a:effectLst/>
                          <a:latin typeface="Nanum Gothic" panose="020D0604000000000000" pitchFamily="34" charset="-127"/>
                          <a:ea typeface="Nanum Gothic" panose="020D0604000000000000" pitchFamily="34" charset="-127"/>
                        </a:rPr>
                        <a:t>기록 데이터 항목</a:t>
                      </a:r>
                      <a:endParaRPr lang="ko-KR" altLang="en-US" sz="1400" b="1"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solidFill>
                      <a:schemeClr val="accent1">
                        <a:lumMod val="40000"/>
                        <a:lumOff val="60000"/>
                      </a:schemeClr>
                    </a:solidFill>
                  </a:tcPr>
                </a:tc>
                <a:extLst>
                  <a:ext uri="{0D108BD9-81ED-4DB2-BD59-A6C34878D82A}">
                    <a16:rowId xmlns:a16="http://schemas.microsoft.com/office/drawing/2014/main" val="989920516"/>
                  </a:ext>
                </a:extLst>
              </a:tr>
              <a:tr h="404401">
                <a:tc>
                  <a:txBody>
                    <a:bodyPr/>
                    <a:lstStyle/>
                    <a:p>
                      <a:pPr algn="ctr" fontAlgn="b"/>
                      <a:r>
                        <a:rPr lang="en-US" sz="1400" b="0" u="none" strike="noStrike" dirty="0">
                          <a:solidFill>
                            <a:schemeClr val="bg1"/>
                          </a:solidFill>
                          <a:effectLst/>
                          <a:latin typeface="Nanum Gothic" panose="020D0604000000000000" pitchFamily="34" charset="-127"/>
                          <a:ea typeface="Nanum Gothic" panose="020D0604000000000000" pitchFamily="34" charset="-127"/>
                        </a:rPr>
                        <a:t>1</a:t>
                      </a:r>
                      <a:endParaRPr lang="en-US" sz="1400" b="0"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err="1">
                          <a:solidFill>
                            <a:schemeClr val="bg1"/>
                          </a:solidFill>
                          <a:effectLst/>
                          <a:latin typeface="Nanum Gothic" panose="020D0604000000000000" pitchFamily="34" charset="-127"/>
                          <a:ea typeface="Nanum Gothic" panose="020D0604000000000000" pitchFamily="34" charset="-127"/>
                        </a:rPr>
                        <a:t>휴학신청서</a:t>
                      </a:r>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 제출</a:t>
                      </a:r>
                      <a:endParaRPr lang="ko-KR" altLang="en-US" sz="1400" b="0"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학생 </a:t>
                      </a:r>
                      <a:r>
                        <a:rPr lang="en-US" altLang="ko-KR" sz="1400" b="0" u="none" strike="noStrike" dirty="0">
                          <a:solidFill>
                            <a:schemeClr val="bg1"/>
                          </a:solidFill>
                          <a:effectLst/>
                          <a:latin typeface="Nanum Gothic" panose="020D0604000000000000" pitchFamily="34" charset="-127"/>
                          <a:ea typeface="Nanum Gothic" panose="020D0604000000000000" pitchFamily="34" charset="-127"/>
                        </a:rPr>
                        <a:t>id,</a:t>
                      </a:r>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 </a:t>
                      </a:r>
                      <a:r>
                        <a:rPr lang="ko-KR" altLang="en-US" sz="1400" b="0" u="none" strike="noStrike" dirty="0" err="1">
                          <a:solidFill>
                            <a:schemeClr val="bg1"/>
                          </a:solidFill>
                          <a:effectLst/>
                          <a:latin typeface="Nanum Gothic" panose="020D0604000000000000" pitchFamily="34" charset="-127"/>
                          <a:ea typeface="Nanum Gothic" panose="020D0604000000000000" pitchFamily="34" charset="-127"/>
                        </a:rPr>
                        <a:t>신청사유</a:t>
                      </a:r>
                      <a:r>
                        <a:rPr lang="en-US" altLang="ko-KR" sz="1400" b="0" u="none" strike="noStrike" dirty="0">
                          <a:solidFill>
                            <a:schemeClr val="bg1"/>
                          </a:solidFill>
                          <a:effectLst/>
                          <a:latin typeface="Nanum Gothic" panose="020D0604000000000000" pitchFamily="34" charset="-127"/>
                          <a:ea typeface="Nanum Gothic" panose="020D0604000000000000" pitchFamily="34" charset="-127"/>
                        </a:rPr>
                        <a:t>,</a:t>
                      </a:r>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 관련 증빙 서류</a:t>
                      </a:r>
                      <a:endParaRPr lang="ko-KR" altLang="en-US" sz="1400" b="0"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extLst>
                  <a:ext uri="{0D108BD9-81ED-4DB2-BD59-A6C34878D82A}">
                    <a16:rowId xmlns:a16="http://schemas.microsoft.com/office/drawing/2014/main" val="3691012118"/>
                  </a:ext>
                </a:extLst>
              </a:tr>
              <a:tr h="380613">
                <a:tc>
                  <a:txBody>
                    <a:bodyPr/>
                    <a:lstStyle/>
                    <a:p>
                      <a:pPr algn="ctr" fontAlgn="b"/>
                      <a:r>
                        <a:rPr lang="en-US" sz="1400" b="0" u="none" strike="noStrike">
                          <a:solidFill>
                            <a:schemeClr val="bg1"/>
                          </a:solidFill>
                          <a:effectLst/>
                          <a:latin typeface="Nanum Gothic" panose="020D0604000000000000" pitchFamily="34" charset="-127"/>
                          <a:ea typeface="Nanum Gothic" panose="020D0604000000000000" pitchFamily="34" charset="-127"/>
                        </a:rPr>
                        <a:t>2</a:t>
                      </a:r>
                      <a:endParaRPr lang="en-US" sz="1400" b="0" i="0" u="none" strike="noStrike">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err="1">
                          <a:solidFill>
                            <a:schemeClr val="bg1"/>
                          </a:solidFill>
                          <a:effectLst/>
                          <a:latin typeface="Nanum Gothic" panose="020D0604000000000000" pitchFamily="34" charset="-127"/>
                          <a:ea typeface="Nanum Gothic" panose="020D0604000000000000" pitchFamily="34" charset="-127"/>
                        </a:rPr>
                        <a:t>휴학신청서</a:t>
                      </a:r>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 검토</a:t>
                      </a:r>
                      <a:r>
                        <a:rPr lang="en-US" altLang="ko-KR" sz="1400" b="0" u="none" strike="noStrike" dirty="0">
                          <a:solidFill>
                            <a:schemeClr val="bg1"/>
                          </a:solidFill>
                          <a:effectLst/>
                          <a:latin typeface="Nanum Gothic" panose="020D0604000000000000" pitchFamily="34" charset="-127"/>
                          <a:ea typeface="Nanum Gothic" panose="020D0604000000000000" pitchFamily="34" charset="-127"/>
                        </a:rPr>
                        <a:t> </a:t>
                      </a:r>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및 접수</a:t>
                      </a:r>
                      <a:endParaRPr lang="ko-KR" altLang="en-US" sz="1400" b="0"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접수번호</a:t>
                      </a:r>
                      <a:endParaRPr lang="ko-KR" altLang="en-US" sz="1400" b="0"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extLst>
                  <a:ext uri="{0D108BD9-81ED-4DB2-BD59-A6C34878D82A}">
                    <a16:rowId xmlns:a16="http://schemas.microsoft.com/office/drawing/2014/main" val="2893736776"/>
                  </a:ext>
                </a:extLst>
              </a:tr>
              <a:tr h="380613">
                <a:tc>
                  <a:txBody>
                    <a:bodyPr/>
                    <a:lstStyle/>
                    <a:p>
                      <a:pPr algn="ctr" fontAlgn="b"/>
                      <a:r>
                        <a:rPr lang="en-US" sz="1400" b="0" u="none" strike="noStrike">
                          <a:solidFill>
                            <a:schemeClr val="bg1"/>
                          </a:solidFill>
                          <a:effectLst/>
                          <a:latin typeface="Nanum Gothic" panose="020D0604000000000000" pitchFamily="34" charset="-127"/>
                          <a:ea typeface="Nanum Gothic" panose="020D0604000000000000" pitchFamily="34" charset="-127"/>
                        </a:rPr>
                        <a:t>3</a:t>
                      </a:r>
                      <a:endParaRPr lang="en-US" sz="1400" b="0" i="0" u="none" strike="noStrike">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a:solidFill>
                            <a:schemeClr val="bg1"/>
                          </a:solidFill>
                          <a:effectLst/>
                          <a:latin typeface="Nanum Gothic" panose="020D0604000000000000" pitchFamily="34" charset="-127"/>
                          <a:ea typeface="Nanum Gothic" panose="020D0604000000000000" pitchFamily="34" charset="-127"/>
                        </a:rPr>
                        <a:t>지도교수 승인</a:t>
                      </a:r>
                      <a:endParaRPr lang="ko-KR" altLang="en-US" sz="1400" b="0" i="0" u="none" strike="noStrike">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marL="0" marR="0" lvl="0" indent="0" algn="l" defTabSz="914400" eaLnBrk="1" fontAlgn="b" latinLnBrk="0" hangingPunct="1">
                        <a:lnSpc>
                          <a:spcPct val="100000"/>
                        </a:lnSpc>
                        <a:spcBef>
                          <a:spcPts val="0"/>
                        </a:spcBef>
                        <a:spcAft>
                          <a:spcPts val="0"/>
                        </a:spcAft>
                        <a:buClrTx/>
                        <a:buSzTx/>
                        <a:buFontTx/>
                        <a:buNone/>
                        <a:tabLst/>
                        <a:defRPr/>
                      </a:pPr>
                      <a:r>
                        <a:rPr lang="ko-KR" altLang="en-US" sz="1400" b="0" i="0" u="none" strike="noStrike" dirty="0">
                          <a:solidFill>
                            <a:schemeClr val="bg1"/>
                          </a:solidFill>
                          <a:effectLst/>
                          <a:latin typeface="Nanum Gothic" panose="020D0604000000000000" pitchFamily="34" charset="-127"/>
                          <a:ea typeface="Nanum Gothic" panose="020D0604000000000000" pitchFamily="34" charset="-127"/>
                        </a:rPr>
                        <a:t>승인여부</a:t>
                      </a:r>
                      <a:r>
                        <a:rPr lang="en-US" altLang="ko-KR" sz="1400" b="0" i="0" u="none" strike="noStrike" dirty="0">
                          <a:solidFill>
                            <a:schemeClr val="bg1"/>
                          </a:solidFill>
                          <a:effectLst/>
                          <a:latin typeface="Nanum Gothic" panose="020D0604000000000000" pitchFamily="34" charset="-127"/>
                          <a:ea typeface="Nanum Gothic" panose="020D0604000000000000" pitchFamily="34" charset="-127"/>
                        </a:rPr>
                        <a:t>,</a:t>
                      </a:r>
                      <a:r>
                        <a:rPr lang="ko-KR" altLang="en-US" sz="1400" b="0" i="0" u="none" strike="noStrike" dirty="0">
                          <a:solidFill>
                            <a:schemeClr val="bg1"/>
                          </a:solidFill>
                          <a:effectLst/>
                          <a:latin typeface="Nanum Gothic" panose="020D0604000000000000" pitchFamily="34" charset="-127"/>
                          <a:ea typeface="Nanum Gothic" panose="020D0604000000000000" pitchFamily="34" charset="-127"/>
                        </a:rPr>
                        <a:t> </a:t>
                      </a:r>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검토의견</a:t>
                      </a:r>
                      <a:endParaRPr lang="ko-KR" altLang="en-US" sz="1400" b="0"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extLst>
                  <a:ext uri="{0D108BD9-81ED-4DB2-BD59-A6C34878D82A}">
                    <a16:rowId xmlns:a16="http://schemas.microsoft.com/office/drawing/2014/main" val="2670463064"/>
                  </a:ext>
                </a:extLst>
              </a:tr>
              <a:tr h="380613">
                <a:tc>
                  <a:txBody>
                    <a:bodyPr/>
                    <a:lstStyle/>
                    <a:p>
                      <a:pPr algn="ctr" fontAlgn="b"/>
                      <a:r>
                        <a:rPr lang="en-US" sz="1400" b="0" u="none" strike="noStrike">
                          <a:solidFill>
                            <a:schemeClr val="bg1"/>
                          </a:solidFill>
                          <a:effectLst/>
                          <a:latin typeface="Nanum Gothic" panose="020D0604000000000000" pitchFamily="34" charset="-127"/>
                          <a:ea typeface="Nanum Gothic" panose="020D0604000000000000" pitchFamily="34" charset="-127"/>
                        </a:rPr>
                        <a:t>4</a:t>
                      </a:r>
                      <a:endParaRPr lang="en-US" sz="1400" b="0" i="0" u="none" strike="noStrike">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a:solidFill>
                            <a:schemeClr val="bg1"/>
                          </a:solidFill>
                          <a:effectLst/>
                          <a:latin typeface="Nanum Gothic" panose="020D0604000000000000" pitchFamily="34" charset="-127"/>
                          <a:ea typeface="Nanum Gothic" panose="020D0604000000000000" pitchFamily="34" charset="-127"/>
                        </a:rPr>
                        <a:t>학과</a:t>
                      </a:r>
                      <a:r>
                        <a:rPr lang="en-US" altLang="ko-KR" sz="1400" b="0" u="none" strike="noStrike">
                          <a:solidFill>
                            <a:schemeClr val="bg1"/>
                          </a:solidFill>
                          <a:effectLst/>
                          <a:latin typeface="Nanum Gothic" panose="020D0604000000000000" pitchFamily="34" charset="-127"/>
                          <a:ea typeface="Nanum Gothic" panose="020D0604000000000000" pitchFamily="34" charset="-127"/>
                        </a:rPr>
                        <a:t>(</a:t>
                      </a:r>
                      <a:r>
                        <a:rPr lang="ko-KR" altLang="en-US" sz="1400" b="0" u="none" strike="noStrike">
                          <a:solidFill>
                            <a:schemeClr val="bg1"/>
                          </a:solidFill>
                          <a:effectLst/>
                          <a:latin typeface="Nanum Gothic" panose="020D0604000000000000" pitchFamily="34" charset="-127"/>
                          <a:ea typeface="Nanum Gothic" panose="020D0604000000000000" pitchFamily="34" charset="-127"/>
                        </a:rPr>
                        <a:t>부</a:t>
                      </a:r>
                      <a:r>
                        <a:rPr lang="en-US" altLang="ko-KR" sz="1400" b="0" u="none" strike="noStrike">
                          <a:solidFill>
                            <a:schemeClr val="bg1"/>
                          </a:solidFill>
                          <a:effectLst/>
                          <a:latin typeface="Nanum Gothic" panose="020D0604000000000000" pitchFamily="34" charset="-127"/>
                          <a:ea typeface="Nanum Gothic" panose="020D0604000000000000" pitchFamily="34" charset="-127"/>
                        </a:rPr>
                        <a:t>)</a:t>
                      </a:r>
                      <a:r>
                        <a:rPr lang="ko-KR" altLang="en-US" sz="1400" b="0" u="none" strike="noStrike">
                          <a:solidFill>
                            <a:schemeClr val="bg1"/>
                          </a:solidFill>
                          <a:effectLst/>
                          <a:latin typeface="Nanum Gothic" panose="020D0604000000000000" pitchFamily="34" charset="-127"/>
                          <a:ea typeface="Nanum Gothic" panose="020D0604000000000000" pitchFamily="34" charset="-127"/>
                        </a:rPr>
                        <a:t>장 승인</a:t>
                      </a:r>
                      <a:endParaRPr lang="ko-KR" altLang="en-US" sz="1400" b="0" i="0" u="none" strike="noStrike">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i="0" u="none" strike="noStrike" dirty="0">
                          <a:solidFill>
                            <a:schemeClr val="bg1"/>
                          </a:solidFill>
                          <a:effectLst/>
                          <a:latin typeface="Nanum Gothic" panose="020D0604000000000000" pitchFamily="34" charset="-127"/>
                          <a:ea typeface="Nanum Gothic" panose="020D0604000000000000" pitchFamily="34" charset="-127"/>
                        </a:rPr>
                        <a:t>승인여부</a:t>
                      </a:r>
                    </a:p>
                  </a:txBody>
                  <a:tcPr marL="9525" marR="9525" marT="9525" marB="0" anchor="ctr"/>
                </a:tc>
                <a:extLst>
                  <a:ext uri="{0D108BD9-81ED-4DB2-BD59-A6C34878D82A}">
                    <a16:rowId xmlns:a16="http://schemas.microsoft.com/office/drawing/2014/main" val="133822575"/>
                  </a:ext>
                </a:extLst>
              </a:tr>
              <a:tr h="380613">
                <a:tc>
                  <a:txBody>
                    <a:bodyPr/>
                    <a:lstStyle/>
                    <a:p>
                      <a:pPr algn="ctr" fontAlgn="b"/>
                      <a:r>
                        <a:rPr lang="en-US" sz="1400" b="0" u="none" strike="noStrike">
                          <a:solidFill>
                            <a:schemeClr val="bg1"/>
                          </a:solidFill>
                          <a:effectLst/>
                          <a:latin typeface="Nanum Gothic" panose="020D0604000000000000" pitchFamily="34" charset="-127"/>
                          <a:ea typeface="Nanum Gothic" panose="020D0604000000000000" pitchFamily="34" charset="-127"/>
                        </a:rPr>
                        <a:t>5</a:t>
                      </a:r>
                      <a:endParaRPr lang="en-US" sz="1400" b="0" i="0" u="none" strike="noStrike">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a:solidFill>
                            <a:schemeClr val="bg1"/>
                          </a:solidFill>
                          <a:effectLst/>
                          <a:latin typeface="Nanum Gothic" panose="020D0604000000000000" pitchFamily="34" charset="-127"/>
                          <a:ea typeface="Nanum Gothic" panose="020D0604000000000000" pitchFamily="34" charset="-127"/>
                        </a:rPr>
                        <a:t>관련부서 동의</a:t>
                      </a:r>
                      <a:endParaRPr lang="ko-KR" altLang="en-US" sz="1400" b="0" i="0" u="none" strike="noStrike">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동의여부</a:t>
                      </a:r>
                      <a:endParaRPr lang="ko-KR" altLang="en-US" sz="1400" b="0"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extLst>
                  <a:ext uri="{0D108BD9-81ED-4DB2-BD59-A6C34878D82A}">
                    <a16:rowId xmlns:a16="http://schemas.microsoft.com/office/drawing/2014/main" val="1749509574"/>
                  </a:ext>
                </a:extLst>
              </a:tr>
              <a:tr h="380613">
                <a:tc>
                  <a:txBody>
                    <a:bodyPr/>
                    <a:lstStyle/>
                    <a:p>
                      <a:pPr algn="ctr" fontAlgn="b"/>
                      <a:r>
                        <a:rPr lang="en-US" sz="1400" b="0" u="none" strike="noStrike" dirty="0">
                          <a:solidFill>
                            <a:srgbClr val="0070C0"/>
                          </a:solidFill>
                          <a:effectLst/>
                          <a:latin typeface="Nanum Gothic" panose="020D0604000000000000" pitchFamily="34" charset="-127"/>
                          <a:ea typeface="Nanum Gothic" panose="020D0604000000000000" pitchFamily="34" charset="-127"/>
                        </a:rPr>
                        <a:t>6</a:t>
                      </a:r>
                      <a:endParaRPr lang="en-US" sz="1400" b="0" i="0" u="none" strike="noStrike" dirty="0">
                        <a:solidFill>
                          <a:srgbClr val="0070C0"/>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err="1">
                          <a:solidFill>
                            <a:srgbClr val="0070C0"/>
                          </a:solidFill>
                          <a:effectLst/>
                          <a:latin typeface="Nanum Gothic" panose="020D0604000000000000" pitchFamily="34" charset="-127"/>
                          <a:ea typeface="Nanum Gothic" panose="020D0604000000000000" pitchFamily="34" charset="-127"/>
                        </a:rPr>
                        <a:t>학적팀</a:t>
                      </a:r>
                      <a:r>
                        <a:rPr lang="ko-KR" altLang="en-US" sz="1400" b="0" u="none" strike="noStrike" dirty="0">
                          <a:solidFill>
                            <a:srgbClr val="0070C0"/>
                          </a:solidFill>
                          <a:effectLst/>
                          <a:latin typeface="Nanum Gothic" panose="020D0604000000000000" pitchFamily="34" charset="-127"/>
                          <a:ea typeface="Nanum Gothic" panose="020D0604000000000000" pitchFamily="34" charset="-127"/>
                        </a:rPr>
                        <a:t> 검토</a:t>
                      </a:r>
                      <a:endParaRPr lang="ko-KR" altLang="en-US" sz="1400" b="0" i="0" u="none" strike="noStrike" dirty="0">
                        <a:solidFill>
                          <a:srgbClr val="0070C0"/>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a:solidFill>
                            <a:srgbClr val="0070C0"/>
                          </a:solidFill>
                          <a:effectLst/>
                          <a:latin typeface="Nanum Gothic" panose="020D0604000000000000" pitchFamily="34" charset="-127"/>
                          <a:ea typeface="Nanum Gothic" panose="020D0604000000000000" pitchFamily="34" charset="-127"/>
                        </a:rPr>
                        <a:t>검토의견</a:t>
                      </a:r>
                      <a:endParaRPr lang="ko-KR" altLang="en-US" sz="1400" b="0" i="0" u="none" strike="noStrike" dirty="0">
                        <a:solidFill>
                          <a:srgbClr val="0070C0"/>
                        </a:solidFill>
                        <a:effectLst/>
                        <a:latin typeface="Nanum Gothic" panose="020D0604000000000000" pitchFamily="34" charset="-127"/>
                        <a:ea typeface="Nanum Gothic" panose="020D0604000000000000" pitchFamily="34" charset="-127"/>
                      </a:endParaRPr>
                    </a:p>
                  </a:txBody>
                  <a:tcPr marL="9525" marR="9525" marT="9525" marB="0" anchor="ctr"/>
                </a:tc>
                <a:extLst>
                  <a:ext uri="{0D108BD9-81ED-4DB2-BD59-A6C34878D82A}">
                    <a16:rowId xmlns:a16="http://schemas.microsoft.com/office/drawing/2014/main" val="2791947149"/>
                  </a:ext>
                </a:extLst>
              </a:tr>
              <a:tr h="380613">
                <a:tc>
                  <a:txBody>
                    <a:bodyPr/>
                    <a:lstStyle/>
                    <a:p>
                      <a:pPr algn="ctr" fontAlgn="b"/>
                      <a:r>
                        <a:rPr lang="en-US" sz="1400" b="0" u="none" strike="noStrike">
                          <a:solidFill>
                            <a:srgbClr val="0070C0"/>
                          </a:solidFill>
                          <a:effectLst/>
                          <a:latin typeface="Nanum Gothic" panose="020D0604000000000000" pitchFamily="34" charset="-127"/>
                          <a:ea typeface="Nanum Gothic" panose="020D0604000000000000" pitchFamily="34" charset="-127"/>
                        </a:rPr>
                        <a:t>7</a:t>
                      </a:r>
                      <a:endParaRPr lang="en-US" sz="1400" b="0" i="0" u="none" strike="noStrike">
                        <a:solidFill>
                          <a:srgbClr val="0070C0"/>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a:solidFill>
                            <a:srgbClr val="0070C0"/>
                          </a:solidFill>
                          <a:effectLst/>
                          <a:latin typeface="Nanum Gothic" panose="020D0604000000000000" pitchFamily="34" charset="-127"/>
                          <a:ea typeface="Nanum Gothic" panose="020D0604000000000000" pitchFamily="34" charset="-127"/>
                        </a:rPr>
                        <a:t>교무처장 결재</a:t>
                      </a:r>
                      <a:r>
                        <a:rPr lang="en-US" altLang="ko-KR" sz="1400" b="0" u="none" strike="noStrike" dirty="0">
                          <a:solidFill>
                            <a:srgbClr val="0070C0"/>
                          </a:solidFill>
                          <a:effectLst/>
                          <a:latin typeface="Nanum Gothic" panose="020D0604000000000000" pitchFamily="34" charset="-127"/>
                          <a:ea typeface="Nanum Gothic" panose="020D0604000000000000" pitchFamily="34" charset="-127"/>
                        </a:rPr>
                        <a:t>(?)</a:t>
                      </a:r>
                      <a:endParaRPr lang="en-US" altLang="ko-KR" sz="1400" b="0" i="0" u="none" strike="noStrike" dirty="0">
                        <a:solidFill>
                          <a:srgbClr val="0070C0"/>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err="1">
                          <a:solidFill>
                            <a:srgbClr val="0070C0"/>
                          </a:solidFill>
                          <a:effectLst/>
                          <a:latin typeface="Nanum Gothic" panose="020D0604000000000000" pitchFamily="34" charset="-127"/>
                          <a:ea typeface="Nanum Gothic" panose="020D0604000000000000" pitchFamily="34" charset="-127"/>
                        </a:rPr>
                        <a:t>결재여부</a:t>
                      </a:r>
                      <a:endParaRPr lang="ko-KR" altLang="en-US" sz="1400" b="0" i="0" u="none" strike="noStrike" dirty="0">
                        <a:solidFill>
                          <a:srgbClr val="0070C0"/>
                        </a:solidFill>
                        <a:effectLst/>
                        <a:latin typeface="Nanum Gothic" panose="020D0604000000000000" pitchFamily="34" charset="-127"/>
                        <a:ea typeface="Nanum Gothic" panose="020D0604000000000000" pitchFamily="34" charset="-127"/>
                      </a:endParaRPr>
                    </a:p>
                  </a:txBody>
                  <a:tcPr marL="9525" marR="9525" marT="9525" marB="0" anchor="ctr"/>
                </a:tc>
                <a:extLst>
                  <a:ext uri="{0D108BD9-81ED-4DB2-BD59-A6C34878D82A}">
                    <a16:rowId xmlns:a16="http://schemas.microsoft.com/office/drawing/2014/main" val="1317247154"/>
                  </a:ext>
                </a:extLst>
              </a:tr>
              <a:tr h="380613">
                <a:tc>
                  <a:txBody>
                    <a:bodyPr/>
                    <a:lstStyle/>
                    <a:p>
                      <a:pPr algn="ctr" fontAlgn="b"/>
                      <a:r>
                        <a:rPr lang="en-US" sz="1400" b="0" u="none" strike="noStrike">
                          <a:solidFill>
                            <a:schemeClr val="bg1"/>
                          </a:solidFill>
                          <a:effectLst/>
                          <a:latin typeface="Nanum Gothic" panose="020D0604000000000000" pitchFamily="34" charset="-127"/>
                          <a:ea typeface="Nanum Gothic" panose="020D0604000000000000" pitchFamily="34" charset="-127"/>
                        </a:rPr>
                        <a:t>8</a:t>
                      </a:r>
                      <a:endParaRPr lang="en-US" sz="1400" b="0" i="0" u="none" strike="noStrike">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휴학 통보 및 학적부 기록</a:t>
                      </a:r>
                      <a:endParaRPr lang="ko-KR" altLang="en-US" sz="1400" b="0"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휴학 통보 및 </a:t>
                      </a:r>
                      <a:r>
                        <a:rPr lang="ko-KR" altLang="en-US" sz="1400" b="0" u="none" strike="noStrike" dirty="0" err="1">
                          <a:solidFill>
                            <a:schemeClr val="bg1"/>
                          </a:solidFill>
                          <a:effectLst/>
                          <a:latin typeface="Nanum Gothic" panose="020D0604000000000000" pitchFamily="34" charset="-127"/>
                          <a:ea typeface="Nanum Gothic" panose="020D0604000000000000" pitchFamily="34" charset="-127"/>
                        </a:rPr>
                        <a:t>휴학기록</a:t>
                      </a:r>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 저장</a:t>
                      </a:r>
                      <a:endParaRPr lang="ko-KR" altLang="en-US" sz="1400" b="0"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extLst>
                  <a:ext uri="{0D108BD9-81ED-4DB2-BD59-A6C34878D82A}">
                    <a16:rowId xmlns:a16="http://schemas.microsoft.com/office/drawing/2014/main" val="929902149"/>
                  </a:ext>
                </a:extLst>
              </a:tr>
            </a:tbl>
          </a:graphicData>
        </a:graphic>
      </p:graphicFrame>
    </p:spTree>
    <p:extLst>
      <p:ext uri="{BB962C8B-B14F-4D97-AF65-F5344CB8AC3E}">
        <p14:creationId xmlns:p14="http://schemas.microsoft.com/office/powerpoint/2010/main" val="11792819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p:cNvSpPr>
            <a:spLocks noGrp="1"/>
          </p:cNvSpPr>
          <p:nvPr>
            <p:ph type="sldNum" sz="quarter" idx="10"/>
          </p:nvPr>
        </p:nvSpPr>
        <p:spPr/>
        <p:txBody>
          <a:bodyPr/>
          <a:lstStyle/>
          <a:p>
            <a:fld id="{87E0FCFB-B33F-4CD9-B1B3-4FED43C6D8C2}" type="slidenum">
              <a:rPr lang="ko-KR" altLang="en-US" smtClean="0"/>
              <a:pPr/>
              <a:t>16</a:t>
            </a:fld>
            <a:endParaRPr lang="ko-KR" altLang="en-US" dirty="0"/>
          </a:p>
        </p:txBody>
      </p:sp>
      <p:sp>
        <p:nvSpPr>
          <p:cNvPr id="6" name="TextBox 5"/>
          <p:cNvSpPr txBox="1"/>
          <p:nvPr/>
        </p:nvSpPr>
        <p:spPr>
          <a:xfrm>
            <a:off x="972186" y="2521339"/>
            <a:ext cx="10958017" cy="1200329"/>
          </a:xfrm>
          <a:prstGeom prst="rect">
            <a:avLst/>
          </a:prstGeom>
          <a:noFill/>
        </p:spPr>
        <p:txBody>
          <a:bodyPr wrap="square" rtlCol="0">
            <a:spAutoFit/>
          </a:bodyPr>
          <a:lstStyle/>
          <a:p>
            <a:pPr algn="l"/>
            <a:r>
              <a:rPr lang="ko-KR" altLang="en-US" sz="2400" dirty="0">
                <a:solidFill>
                  <a:schemeClr val="bg1"/>
                </a:solidFill>
                <a:latin typeface="Nanum Gothic" charset="-127"/>
                <a:ea typeface="Nanum Gothic" charset="-127"/>
                <a:cs typeface="Nanum Gothic" charset="-127"/>
              </a:rPr>
              <a:t>휴학 신청서 접수는 매우 간단합니다</a:t>
            </a:r>
            <a:r>
              <a:rPr lang="en-US" altLang="ko-KR" sz="2400" dirty="0">
                <a:solidFill>
                  <a:schemeClr val="bg1"/>
                </a:solidFill>
                <a:latin typeface="Nanum Gothic" charset="-127"/>
                <a:ea typeface="Nanum Gothic" charset="-127"/>
                <a:cs typeface="Nanum Gothic" charset="-127"/>
              </a:rPr>
              <a:t>.</a:t>
            </a:r>
            <a:r>
              <a:rPr lang="ko-KR" altLang="en-US" sz="2400" dirty="0">
                <a:solidFill>
                  <a:schemeClr val="bg1"/>
                </a:solidFill>
                <a:latin typeface="Nanum Gothic" charset="-127"/>
                <a:ea typeface="Nanum Gothic" charset="-127"/>
                <a:cs typeface="Nanum Gothic" charset="-127"/>
              </a:rPr>
              <a:t> 즉 </a:t>
            </a:r>
            <a:r>
              <a:rPr lang="ko-KR" altLang="en-US" sz="2400" dirty="0" err="1">
                <a:solidFill>
                  <a:schemeClr val="bg1"/>
                </a:solidFill>
                <a:latin typeface="Nanum Gothic" charset="-127"/>
                <a:ea typeface="Nanum Gothic" charset="-127"/>
                <a:cs typeface="Nanum Gothic" charset="-127"/>
              </a:rPr>
              <a:t>신청학생이</a:t>
            </a:r>
            <a:r>
              <a:rPr lang="ko-KR" altLang="en-US" sz="2400" dirty="0">
                <a:solidFill>
                  <a:schemeClr val="bg1"/>
                </a:solidFill>
                <a:latin typeface="Nanum Gothic" charset="-127"/>
                <a:ea typeface="Nanum Gothic" charset="-127"/>
                <a:cs typeface="Nanum Gothic" charset="-127"/>
              </a:rPr>
              <a:t> 자신의 </a:t>
            </a:r>
            <a:r>
              <a:rPr lang="ko-KR" altLang="en-US" sz="2400" b="1" dirty="0">
                <a:solidFill>
                  <a:schemeClr val="bg1"/>
                </a:solidFill>
                <a:latin typeface="Nanum Gothic" charset="-127"/>
                <a:ea typeface="Nanum Gothic" charset="-127"/>
                <a:cs typeface="Nanum Gothic" charset="-127"/>
              </a:rPr>
              <a:t>학생</a:t>
            </a:r>
            <a:r>
              <a:rPr lang="en-US" altLang="ko-KR" sz="2400" b="1" dirty="0">
                <a:solidFill>
                  <a:schemeClr val="bg1"/>
                </a:solidFill>
                <a:latin typeface="Nanum Gothic" charset="-127"/>
                <a:ea typeface="Nanum Gothic" charset="-127"/>
                <a:cs typeface="Nanum Gothic" charset="-127"/>
              </a:rPr>
              <a:t>id</a:t>
            </a:r>
            <a:r>
              <a:rPr lang="ko-KR" altLang="en-US" sz="2400" dirty="0">
                <a:solidFill>
                  <a:schemeClr val="bg1"/>
                </a:solidFill>
                <a:latin typeface="Nanum Gothic" charset="-127"/>
                <a:ea typeface="Nanum Gothic" charset="-127"/>
                <a:cs typeface="Nanum Gothic" charset="-127"/>
              </a:rPr>
              <a:t>와 </a:t>
            </a:r>
            <a:r>
              <a:rPr lang="ko-KR" altLang="en-US" sz="2400" b="1" dirty="0" err="1">
                <a:solidFill>
                  <a:schemeClr val="bg1"/>
                </a:solidFill>
                <a:latin typeface="Nanum Gothic" charset="-127"/>
                <a:ea typeface="Nanum Gothic" charset="-127"/>
                <a:cs typeface="Nanum Gothic" charset="-127"/>
              </a:rPr>
              <a:t>신청사유</a:t>
            </a:r>
            <a:r>
              <a:rPr lang="ko-KR" altLang="en-US" sz="2400" dirty="0" err="1">
                <a:solidFill>
                  <a:schemeClr val="bg1"/>
                </a:solidFill>
                <a:latin typeface="Nanum Gothic" charset="-127"/>
                <a:ea typeface="Nanum Gothic" charset="-127"/>
                <a:cs typeface="Nanum Gothic" charset="-127"/>
              </a:rPr>
              <a:t>를</a:t>
            </a:r>
            <a:r>
              <a:rPr lang="ko-KR" altLang="en-US" sz="2400" dirty="0">
                <a:solidFill>
                  <a:schemeClr val="bg1"/>
                </a:solidFill>
                <a:latin typeface="Nanum Gothic" charset="-127"/>
                <a:ea typeface="Nanum Gothic" charset="-127"/>
                <a:cs typeface="Nanum Gothic" charset="-127"/>
              </a:rPr>
              <a:t> 적어 신청서를 작성하여 </a:t>
            </a:r>
            <a:r>
              <a:rPr lang="ko-KR" altLang="en-US" sz="2400" b="1" dirty="0" err="1">
                <a:solidFill>
                  <a:schemeClr val="bg1"/>
                </a:solidFill>
                <a:latin typeface="Nanum Gothic" charset="-127"/>
                <a:ea typeface="Nanum Gothic" charset="-127"/>
                <a:cs typeface="Nanum Gothic" charset="-127"/>
              </a:rPr>
              <a:t>소속학과</a:t>
            </a:r>
            <a:r>
              <a:rPr lang="ko-KR" altLang="en-US" sz="2400" dirty="0" err="1">
                <a:solidFill>
                  <a:schemeClr val="bg1"/>
                </a:solidFill>
                <a:latin typeface="Nanum Gothic" charset="-127"/>
                <a:ea typeface="Nanum Gothic" charset="-127"/>
                <a:cs typeface="Nanum Gothic" charset="-127"/>
              </a:rPr>
              <a:t>에</a:t>
            </a:r>
            <a:r>
              <a:rPr lang="ko-KR" altLang="en-US" sz="2400" dirty="0">
                <a:solidFill>
                  <a:schemeClr val="bg1"/>
                </a:solidFill>
                <a:latin typeface="Nanum Gothic" charset="-127"/>
                <a:ea typeface="Nanum Gothic" charset="-127"/>
                <a:cs typeface="Nanum Gothic" charset="-127"/>
              </a:rPr>
              <a:t> 제출합니다</a:t>
            </a:r>
            <a:r>
              <a:rPr lang="en-US" altLang="ko-KR" sz="2400" dirty="0">
                <a:solidFill>
                  <a:schemeClr val="bg1"/>
                </a:solidFill>
                <a:latin typeface="Nanum Gothic" charset="-127"/>
                <a:ea typeface="Nanum Gothic" charset="-127"/>
                <a:cs typeface="Nanum Gothic" charset="-127"/>
              </a:rPr>
              <a:t>.</a:t>
            </a:r>
            <a:r>
              <a:rPr lang="ko-KR" altLang="en-US" sz="2400" dirty="0">
                <a:solidFill>
                  <a:schemeClr val="bg1"/>
                </a:solidFill>
                <a:latin typeface="Nanum Gothic" charset="-127"/>
                <a:ea typeface="Nanum Gothic" charset="-127"/>
                <a:cs typeface="Nanum Gothic" charset="-127"/>
              </a:rPr>
              <a:t> 이때 </a:t>
            </a:r>
            <a:r>
              <a:rPr lang="ko-KR" altLang="en-US" sz="2400" dirty="0" err="1">
                <a:solidFill>
                  <a:schemeClr val="bg1"/>
                </a:solidFill>
                <a:latin typeface="Nanum Gothic" charset="-127"/>
                <a:ea typeface="Nanum Gothic" charset="-127"/>
                <a:cs typeface="Nanum Gothic" charset="-127"/>
              </a:rPr>
              <a:t>신청사유를</a:t>
            </a:r>
            <a:r>
              <a:rPr lang="ko-KR" altLang="en-US" sz="2400" dirty="0">
                <a:solidFill>
                  <a:schemeClr val="bg1"/>
                </a:solidFill>
                <a:latin typeface="Nanum Gothic" charset="-127"/>
                <a:ea typeface="Nanum Gothic" charset="-127"/>
                <a:cs typeface="Nanum Gothic" charset="-127"/>
              </a:rPr>
              <a:t> </a:t>
            </a:r>
            <a:r>
              <a:rPr lang="ko-KR" altLang="en-US" sz="2400" dirty="0" err="1">
                <a:solidFill>
                  <a:schemeClr val="bg1"/>
                </a:solidFill>
                <a:latin typeface="Nanum Gothic" charset="-127"/>
                <a:ea typeface="Nanum Gothic" charset="-127"/>
                <a:cs typeface="Nanum Gothic" charset="-127"/>
              </a:rPr>
              <a:t>뒷바침하는</a:t>
            </a:r>
            <a:r>
              <a:rPr lang="ko-KR" altLang="en-US" sz="2400" dirty="0">
                <a:solidFill>
                  <a:schemeClr val="bg1"/>
                </a:solidFill>
                <a:latin typeface="Nanum Gothic" charset="-127"/>
                <a:ea typeface="Nanum Gothic" charset="-127"/>
                <a:cs typeface="Nanum Gothic" charset="-127"/>
              </a:rPr>
              <a:t> </a:t>
            </a:r>
            <a:r>
              <a:rPr lang="ko-KR" altLang="en-US" sz="2400" b="1" dirty="0">
                <a:solidFill>
                  <a:schemeClr val="bg1"/>
                </a:solidFill>
                <a:latin typeface="Nanum Gothic" charset="-127"/>
                <a:ea typeface="Nanum Gothic" charset="-127"/>
                <a:cs typeface="Nanum Gothic" charset="-127"/>
              </a:rPr>
              <a:t>증빙서류</a:t>
            </a:r>
            <a:r>
              <a:rPr lang="ko-KR" altLang="en-US" sz="2400" dirty="0">
                <a:solidFill>
                  <a:schemeClr val="bg1"/>
                </a:solidFill>
                <a:latin typeface="Nanum Gothic" charset="-127"/>
                <a:ea typeface="Nanum Gothic" charset="-127"/>
                <a:cs typeface="Nanum Gothic" charset="-127"/>
              </a:rPr>
              <a:t>를 함께 제출하여야 합니다</a:t>
            </a:r>
            <a:r>
              <a:rPr lang="en-US" altLang="ko-KR" sz="2400" dirty="0">
                <a:solidFill>
                  <a:schemeClr val="bg1"/>
                </a:solidFill>
                <a:latin typeface="Nanum Gothic" charset="-127"/>
                <a:ea typeface="Nanum Gothic" charset="-127"/>
                <a:cs typeface="Nanum Gothic" charset="-127"/>
              </a:rPr>
              <a:t>.</a:t>
            </a:r>
            <a:endParaRPr lang="ko-KR" altLang="en-US" sz="2400" dirty="0">
              <a:solidFill>
                <a:schemeClr val="bg1"/>
              </a:solidFill>
              <a:latin typeface="Nanum Gothic" charset="-127"/>
              <a:ea typeface="Nanum Gothic" charset="-127"/>
              <a:cs typeface="Nanum Gothic" charset="-127"/>
            </a:endParaRPr>
          </a:p>
        </p:txBody>
      </p:sp>
      <p:sp>
        <p:nvSpPr>
          <p:cNvPr id="5" name="TextBox 4"/>
          <p:cNvSpPr txBox="1"/>
          <p:nvPr/>
        </p:nvSpPr>
        <p:spPr>
          <a:xfrm>
            <a:off x="972186" y="1497225"/>
            <a:ext cx="10958017" cy="530017"/>
          </a:xfrm>
          <a:prstGeom prst="rect">
            <a:avLst/>
          </a:prstGeom>
          <a:noFill/>
        </p:spPr>
        <p:txBody>
          <a:bodyPr wrap="square" rtlCol="0">
            <a:spAutoFit/>
          </a:bodyPr>
          <a:lstStyle/>
          <a:p>
            <a:pPr algn="l"/>
            <a:r>
              <a:rPr lang="ko-KR" altLang="en-US" sz="2800" b="1" dirty="0" err="1">
                <a:solidFill>
                  <a:schemeClr val="bg1"/>
                </a:solidFill>
                <a:latin typeface="Nanum Gothic" charset="-127"/>
                <a:ea typeface="Nanum Gothic" charset="-127"/>
                <a:cs typeface="Nanum Gothic" charset="-127"/>
              </a:rPr>
              <a:t>휴학신청서</a:t>
            </a:r>
            <a:r>
              <a:rPr lang="ko-KR" altLang="en-US" sz="2800" b="1" dirty="0">
                <a:solidFill>
                  <a:schemeClr val="bg1"/>
                </a:solidFill>
                <a:latin typeface="Nanum Gothic" charset="-127"/>
                <a:ea typeface="Nanum Gothic" charset="-127"/>
                <a:cs typeface="Nanum Gothic" charset="-127"/>
              </a:rPr>
              <a:t> 접수</a:t>
            </a:r>
            <a:r>
              <a:rPr lang="en-US" altLang="ko-KR" sz="2800" b="1" dirty="0">
                <a:solidFill>
                  <a:schemeClr val="bg1"/>
                </a:solidFill>
                <a:latin typeface="Nanum Gothic" charset="-127"/>
                <a:ea typeface="Nanum Gothic" charset="-127"/>
                <a:cs typeface="Nanum Gothic" charset="-127"/>
              </a:rPr>
              <a:t>: </a:t>
            </a:r>
          </a:p>
        </p:txBody>
      </p:sp>
      <p:sp>
        <p:nvSpPr>
          <p:cNvPr id="7" name="TextBox 6"/>
          <p:cNvSpPr txBox="1"/>
          <p:nvPr/>
        </p:nvSpPr>
        <p:spPr>
          <a:xfrm>
            <a:off x="-1" y="0"/>
            <a:ext cx="3080085"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Data Are Involved?</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2111444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p:cNvSpPr>
            <a:spLocks noGrp="1"/>
          </p:cNvSpPr>
          <p:nvPr>
            <p:ph type="sldNum" sz="quarter" idx="10"/>
          </p:nvPr>
        </p:nvSpPr>
        <p:spPr/>
        <p:txBody>
          <a:bodyPr/>
          <a:lstStyle/>
          <a:p>
            <a:fld id="{87E0FCFB-B33F-4CD9-B1B3-4FED43C6D8C2}" type="slidenum">
              <a:rPr lang="ko-KR" altLang="en-US" smtClean="0"/>
              <a:pPr/>
              <a:t>17</a:t>
            </a:fld>
            <a:endParaRPr lang="ko-KR" altLang="en-US" dirty="0"/>
          </a:p>
        </p:txBody>
      </p:sp>
      <p:sp>
        <p:nvSpPr>
          <p:cNvPr id="6" name="TextBox 5"/>
          <p:cNvSpPr txBox="1"/>
          <p:nvPr/>
        </p:nvSpPr>
        <p:spPr>
          <a:xfrm>
            <a:off x="972186" y="2521338"/>
            <a:ext cx="10958017" cy="2308324"/>
          </a:xfrm>
          <a:prstGeom prst="rect">
            <a:avLst/>
          </a:prstGeom>
          <a:noFill/>
        </p:spPr>
        <p:txBody>
          <a:bodyPr wrap="square" rtlCol="0">
            <a:spAutoFit/>
          </a:bodyPr>
          <a:lstStyle/>
          <a:p>
            <a:pPr algn="l"/>
            <a:r>
              <a:rPr lang="ko-KR" altLang="en-US" sz="2400" dirty="0">
                <a:solidFill>
                  <a:schemeClr val="bg1"/>
                </a:solidFill>
                <a:latin typeface="Nanum Gothic" charset="-127"/>
                <a:ea typeface="Nanum Gothic" charset="-127"/>
                <a:cs typeface="Nanum Gothic" charset="-127"/>
              </a:rPr>
              <a:t>학과</a:t>
            </a:r>
            <a:r>
              <a:rPr lang="en-US" altLang="ko-KR" sz="2400" dirty="0">
                <a:solidFill>
                  <a:schemeClr val="bg1"/>
                </a:solidFill>
                <a:latin typeface="Nanum Gothic" charset="-127"/>
                <a:ea typeface="Nanum Gothic" charset="-127"/>
                <a:cs typeface="Nanum Gothic" charset="-127"/>
              </a:rPr>
              <a:t>(</a:t>
            </a:r>
            <a:r>
              <a:rPr lang="ko-KR" altLang="en-US" sz="2400" dirty="0">
                <a:solidFill>
                  <a:schemeClr val="bg1"/>
                </a:solidFill>
                <a:latin typeface="Nanum Gothic" charset="-127"/>
                <a:ea typeface="Nanum Gothic" charset="-127"/>
                <a:cs typeface="Nanum Gothic" charset="-127"/>
              </a:rPr>
              <a:t>부</a:t>
            </a:r>
            <a:r>
              <a:rPr lang="en-US" altLang="ko-KR" sz="2400" dirty="0">
                <a:solidFill>
                  <a:schemeClr val="bg1"/>
                </a:solidFill>
                <a:latin typeface="Nanum Gothic" charset="-127"/>
                <a:ea typeface="Nanum Gothic" charset="-127"/>
                <a:cs typeface="Nanum Gothic" charset="-127"/>
              </a:rPr>
              <a:t>)</a:t>
            </a:r>
            <a:r>
              <a:rPr lang="ko-KR" altLang="en-US" sz="2400" dirty="0">
                <a:solidFill>
                  <a:schemeClr val="bg1"/>
                </a:solidFill>
                <a:latin typeface="Nanum Gothic" charset="-127"/>
                <a:ea typeface="Nanum Gothic" charset="-127"/>
                <a:cs typeface="Nanum Gothic" charset="-127"/>
              </a:rPr>
              <a:t> 사무실의 담당 직원</a:t>
            </a:r>
            <a:r>
              <a:rPr lang="en-US" altLang="ko-KR" sz="2400" dirty="0">
                <a:solidFill>
                  <a:schemeClr val="bg1"/>
                </a:solidFill>
                <a:latin typeface="Nanum Gothic" charset="-127"/>
                <a:ea typeface="Nanum Gothic" charset="-127"/>
                <a:cs typeface="Nanum Gothic" charset="-127"/>
              </a:rPr>
              <a:t>(</a:t>
            </a:r>
            <a:r>
              <a:rPr lang="ko-KR" altLang="en-US" sz="2400" dirty="0">
                <a:solidFill>
                  <a:schemeClr val="bg1"/>
                </a:solidFill>
                <a:latin typeface="Nanum Gothic" charset="-127"/>
                <a:ea typeface="Nanum Gothic" charset="-127"/>
                <a:cs typeface="Nanum Gothic" charset="-127"/>
              </a:rPr>
              <a:t>사용자</a:t>
            </a:r>
            <a:r>
              <a:rPr lang="en-US" altLang="ko-KR" sz="2400" dirty="0">
                <a:solidFill>
                  <a:schemeClr val="bg1"/>
                </a:solidFill>
                <a:latin typeface="Nanum Gothic" charset="-127"/>
                <a:ea typeface="Nanum Gothic" charset="-127"/>
                <a:cs typeface="Nanum Gothic" charset="-127"/>
              </a:rPr>
              <a:t>)</a:t>
            </a:r>
            <a:r>
              <a:rPr lang="ko-KR" altLang="en-US" sz="2400" dirty="0">
                <a:solidFill>
                  <a:schemeClr val="bg1"/>
                </a:solidFill>
                <a:latin typeface="Nanum Gothic" charset="-127"/>
                <a:ea typeface="Nanum Gothic" charset="-127"/>
                <a:cs typeface="Nanum Gothic" charset="-127"/>
              </a:rPr>
              <a:t>는 제출된 신청서가 신청자 </a:t>
            </a:r>
            <a:r>
              <a:rPr lang="ko-KR" altLang="en-US" sz="2400" b="1" dirty="0">
                <a:solidFill>
                  <a:schemeClr val="bg1"/>
                </a:solidFill>
                <a:latin typeface="Nanum Gothic" charset="-127"/>
                <a:ea typeface="Nanum Gothic" charset="-127"/>
                <a:cs typeface="Nanum Gothic" charset="-127"/>
              </a:rPr>
              <a:t>본인에 의하여 작성된 것임을 확인</a:t>
            </a:r>
            <a:r>
              <a:rPr lang="ko-KR" altLang="en-US" sz="2400" dirty="0">
                <a:solidFill>
                  <a:schemeClr val="bg1"/>
                </a:solidFill>
                <a:latin typeface="Nanum Gothic" charset="-127"/>
                <a:ea typeface="Nanum Gothic" charset="-127"/>
                <a:cs typeface="Nanum Gothic" charset="-127"/>
              </a:rPr>
              <a:t>하고</a:t>
            </a:r>
            <a:r>
              <a:rPr lang="en-US" altLang="ko-KR" sz="2400" dirty="0">
                <a:solidFill>
                  <a:schemeClr val="bg1"/>
                </a:solidFill>
                <a:latin typeface="Nanum Gothic" charset="-127"/>
                <a:ea typeface="Nanum Gothic" charset="-127"/>
                <a:cs typeface="Nanum Gothic" charset="-127"/>
              </a:rPr>
              <a:t>,</a:t>
            </a:r>
            <a:r>
              <a:rPr lang="ko-KR" altLang="en-US" sz="2400" dirty="0">
                <a:solidFill>
                  <a:schemeClr val="bg1"/>
                </a:solidFill>
                <a:latin typeface="Nanum Gothic" charset="-127"/>
                <a:ea typeface="Nanum Gothic" charset="-127"/>
                <a:cs typeface="Nanum Gothic" charset="-127"/>
              </a:rPr>
              <a:t> 해당 사유에 적합한 증빙 서류 임을 검토한 후 적합하면 신청서를 접수합니다</a:t>
            </a:r>
            <a:r>
              <a:rPr lang="en-US" altLang="ko-KR" sz="2400" dirty="0">
                <a:solidFill>
                  <a:schemeClr val="bg1"/>
                </a:solidFill>
                <a:latin typeface="Nanum Gothic" charset="-127"/>
                <a:ea typeface="Nanum Gothic" charset="-127"/>
                <a:cs typeface="Nanum Gothic" charset="-127"/>
              </a:rPr>
              <a:t>.</a:t>
            </a:r>
            <a:r>
              <a:rPr lang="ko-KR" altLang="en-US" sz="2400" dirty="0">
                <a:solidFill>
                  <a:schemeClr val="bg1"/>
                </a:solidFill>
                <a:latin typeface="Nanum Gothic" charset="-127"/>
                <a:ea typeface="Nanum Gothic" charset="-127"/>
                <a:cs typeface="Nanum Gothic" charset="-127"/>
              </a:rPr>
              <a:t> 신청이 미흡하면 적합할 때까지 접수를 보류합니다</a:t>
            </a:r>
            <a:r>
              <a:rPr lang="en-US" altLang="ko-KR" sz="2400" dirty="0">
                <a:solidFill>
                  <a:schemeClr val="bg1"/>
                </a:solidFill>
                <a:latin typeface="Nanum Gothic" charset="-127"/>
                <a:ea typeface="Nanum Gothic" charset="-127"/>
                <a:cs typeface="Nanum Gothic" charset="-127"/>
              </a:rPr>
              <a:t>.</a:t>
            </a:r>
          </a:p>
          <a:p>
            <a:pPr algn="l"/>
            <a:endParaRPr lang="en-US" altLang="ko-KR" sz="2400" dirty="0">
              <a:solidFill>
                <a:schemeClr val="bg1"/>
              </a:solidFill>
              <a:latin typeface="Nanum Gothic" charset="-127"/>
              <a:ea typeface="Nanum Gothic" charset="-127"/>
              <a:cs typeface="Nanum Gothic" charset="-127"/>
            </a:endParaRPr>
          </a:p>
          <a:p>
            <a:pPr algn="l"/>
            <a:r>
              <a:rPr lang="ko-KR" altLang="en-US" sz="2400" b="1" dirty="0">
                <a:solidFill>
                  <a:schemeClr val="bg1"/>
                </a:solidFill>
                <a:latin typeface="Nanum Gothic" charset="-127"/>
                <a:ea typeface="Nanum Gothic" charset="-127"/>
                <a:cs typeface="Nanum Gothic" charset="-127"/>
              </a:rPr>
              <a:t>접수를 승인</a:t>
            </a:r>
            <a:r>
              <a:rPr lang="ko-KR" altLang="en-US" sz="2400" dirty="0">
                <a:solidFill>
                  <a:schemeClr val="bg1"/>
                </a:solidFill>
                <a:latin typeface="Nanum Gothic" charset="-127"/>
                <a:ea typeface="Nanum Gothic" charset="-127"/>
                <a:cs typeface="Nanum Gothic" charset="-127"/>
              </a:rPr>
              <a:t>하면 이때 </a:t>
            </a:r>
            <a:r>
              <a:rPr lang="ko-KR" altLang="en-US" sz="2400" b="1" dirty="0">
                <a:solidFill>
                  <a:schemeClr val="bg1"/>
                </a:solidFill>
                <a:latin typeface="Nanum Gothic" charset="-127"/>
                <a:ea typeface="Nanum Gothic" charset="-127"/>
                <a:cs typeface="Nanum Gothic" charset="-127"/>
              </a:rPr>
              <a:t>접수번호</a:t>
            </a:r>
            <a:r>
              <a:rPr lang="en-US" altLang="ko-KR" sz="2400" dirty="0">
                <a:solidFill>
                  <a:schemeClr val="bg1"/>
                </a:solidFill>
                <a:latin typeface="Nanum Gothic" charset="-127"/>
                <a:ea typeface="Nanum Gothic" charset="-127"/>
                <a:cs typeface="Nanum Gothic" charset="-127"/>
              </a:rPr>
              <a:t>(</a:t>
            </a:r>
            <a:r>
              <a:rPr lang="ko-KR" altLang="en-US" sz="2400" dirty="0">
                <a:solidFill>
                  <a:schemeClr val="bg1"/>
                </a:solidFill>
                <a:latin typeface="Nanum Gothic" charset="-127"/>
                <a:ea typeface="Nanum Gothic" charset="-127"/>
                <a:cs typeface="Nanum Gothic" charset="-127"/>
              </a:rPr>
              <a:t>즉 휴학 </a:t>
            </a:r>
            <a:r>
              <a:rPr lang="ko-KR" altLang="en-US" sz="2400" dirty="0" err="1">
                <a:solidFill>
                  <a:schemeClr val="bg1"/>
                </a:solidFill>
                <a:latin typeface="Nanum Gothic" charset="-127"/>
                <a:ea typeface="Nanum Gothic" charset="-127"/>
                <a:cs typeface="Nanum Gothic" charset="-127"/>
              </a:rPr>
              <a:t>트랙잭션</a:t>
            </a:r>
            <a:r>
              <a:rPr lang="ko-KR" altLang="en-US" sz="2400" dirty="0">
                <a:solidFill>
                  <a:schemeClr val="bg1"/>
                </a:solidFill>
                <a:latin typeface="Nanum Gothic" charset="-127"/>
                <a:ea typeface="Nanum Gothic" charset="-127"/>
                <a:cs typeface="Nanum Gothic" charset="-127"/>
              </a:rPr>
              <a:t> 시작</a:t>
            </a:r>
            <a:r>
              <a:rPr lang="en-US" altLang="ko-KR" sz="2400" dirty="0">
                <a:solidFill>
                  <a:schemeClr val="bg1"/>
                </a:solidFill>
                <a:latin typeface="Nanum Gothic" charset="-127"/>
                <a:ea typeface="Nanum Gothic" charset="-127"/>
                <a:cs typeface="Nanum Gothic" charset="-127"/>
              </a:rPr>
              <a:t>)</a:t>
            </a:r>
            <a:r>
              <a:rPr lang="ko-KR" altLang="en-US" sz="2400" dirty="0" err="1">
                <a:solidFill>
                  <a:schemeClr val="bg1"/>
                </a:solidFill>
                <a:latin typeface="Nanum Gothic" charset="-127"/>
                <a:ea typeface="Nanum Gothic" charset="-127"/>
                <a:cs typeface="Nanum Gothic" charset="-127"/>
              </a:rPr>
              <a:t>를</a:t>
            </a:r>
            <a:r>
              <a:rPr lang="ko-KR" altLang="en-US" sz="2400" dirty="0">
                <a:solidFill>
                  <a:schemeClr val="bg1"/>
                </a:solidFill>
                <a:latin typeface="Nanum Gothic" charset="-127"/>
                <a:ea typeface="Nanum Gothic" charset="-127"/>
                <a:cs typeface="Nanum Gothic" charset="-127"/>
              </a:rPr>
              <a:t> 발급하고 신청서를 담당 지도교수에게 승인 신청을 요청합니다</a:t>
            </a:r>
            <a:r>
              <a:rPr lang="en-US" altLang="ko-KR" sz="2400" dirty="0">
                <a:solidFill>
                  <a:schemeClr val="bg1"/>
                </a:solidFill>
                <a:latin typeface="Nanum Gothic" charset="-127"/>
                <a:ea typeface="Nanum Gothic" charset="-127"/>
                <a:cs typeface="Nanum Gothic" charset="-127"/>
              </a:rPr>
              <a:t>.</a:t>
            </a:r>
          </a:p>
        </p:txBody>
      </p:sp>
      <p:sp>
        <p:nvSpPr>
          <p:cNvPr id="5" name="TextBox 4"/>
          <p:cNvSpPr txBox="1"/>
          <p:nvPr/>
        </p:nvSpPr>
        <p:spPr>
          <a:xfrm>
            <a:off x="972186" y="1497225"/>
            <a:ext cx="10958017" cy="530017"/>
          </a:xfrm>
          <a:prstGeom prst="rect">
            <a:avLst/>
          </a:prstGeom>
          <a:noFill/>
        </p:spPr>
        <p:txBody>
          <a:bodyPr wrap="square" rtlCol="0">
            <a:spAutoFit/>
          </a:bodyPr>
          <a:lstStyle/>
          <a:p>
            <a:pPr algn="l"/>
            <a:r>
              <a:rPr lang="ko-KR" altLang="en-US" sz="2800" b="1" dirty="0">
                <a:solidFill>
                  <a:schemeClr val="bg1"/>
                </a:solidFill>
                <a:latin typeface="Nanum Gothic" charset="-127"/>
                <a:ea typeface="Nanum Gothic" charset="-127"/>
                <a:cs typeface="Nanum Gothic" charset="-127"/>
              </a:rPr>
              <a:t>신청서 검토 및 접수</a:t>
            </a:r>
            <a:r>
              <a:rPr lang="en-US" altLang="ko-KR" sz="2800" dirty="0">
                <a:solidFill>
                  <a:schemeClr val="bg1"/>
                </a:solidFill>
                <a:latin typeface="Nanum Gothic" charset="-127"/>
                <a:ea typeface="Nanum Gothic" charset="-127"/>
                <a:cs typeface="Nanum Gothic" charset="-127"/>
              </a:rPr>
              <a:t>: </a:t>
            </a:r>
          </a:p>
        </p:txBody>
      </p:sp>
      <p:sp>
        <p:nvSpPr>
          <p:cNvPr id="7" name="TextBox 6"/>
          <p:cNvSpPr txBox="1"/>
          <p:nvPr/>
        </p:nvSpPr>
        <p:spPr>
          <a:xfrm>
            <a:off x="-1" y="0"/>
            <a:ext cx="3080085"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Data Are Involved?</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2030415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p:cNvSpPr>
            <a:spLocks noGrp="1"/>
          </p:cNvSpPr>
          <p:nvPr>
            <p:ph type="sldNum" sz="quarter" idx="10"/>
          </p:nvPr>
        </p:nvSpPr>
        <p:spPr/>
        <p:txBody>
          <a:bodyPr/>
          <a:lstStyle/>
          <a:p>
            <a:fld id="{87E0FCFB-B33F-4CD9-B1B3-4FED43C6D8C2}" type="slidenum">
              <a:rPr lang="ko-KR" altLang="en-US" smtClean="0"/>
              <a:pPr/>
              <a:t>18</a:t>
            </a:fld>
            <a:endParaRPr lang="ko-KR" altLang="en-US" dirty="0"/>
          </a:p>
        </p:txBody>
      </p:sp>
      <p:sp>
        <p:nvSpPr>
          <p:cNvPr id="6" name="TextBox 5"/>
          <p:cNvSpPr txBox="1"/>
          <p:nvPr/>
        </p:nvSpPr>
        <p:spPr>
          <a:xfrm>
            <a:off x="972186" y="2009281"/>
            <a:ext cx="10958017" cy="830997"/>
          </a:xfrm>
          <a:prstGeom prst="rect">
            <a:avLst/>
          </a:prstGeom>
          <a:noFill/>
        </p:spPr>
        <p:txBody>
          <a:bodyPr wrap="square" rtlCol="0">
            <a:spAutoFit/>
          </a:bodyPr>
          <a:lstStyle/>
          <a:p>
            <a:pPr algn="l"/>
            <a:r>
              <a:rPr lang="ko-KR" altLang="en-US" sz="2400" dirty="0">
                <a:solidFill>
                  <a:schemeClr val="bg1"/>
                </a:solidFill>
                <a:latin typeface="Nanum Gothic" charset="-127"/>
                <a:ea typeface="Nanum Gothic" charset="-127"/>
                <a:cs typeface="Nanum Gothic" charset="-127"/>
              </a:rPr>
              <a:t>요청된 학생들의 </a:t>
            </a:r>
            <a:r>
              <a:rPr lang="ko-KR" altLang="en-US" sz="2400" dirty="0" err="1">
                <a:solidFill>
                  <a:schemeClr val="bg1"/>
                </a:solidFill>
                <a:latin typeface="Nanum Gothic" charset="-127"/>
                <a:ea typeface="Nanum Gothic" charset="-127"/>
                <a:cs typeface="Nanum Gothic" charset="-127"/>
              </a:rPr>
              <a:t>휴학신청을</a:t>
            </a:r>
            <a:r>
              <a:rPr lang="ko-KR" altLang="en-US" sz="2400" dirty="0">
                <a:solidFill>
                  <a:schemeClr val="bg1"/>
                </a:solidFill>
                <a:latin typeface="Nanum Gothic" charset="-127"/>
                <a:ea typeface="Nanum Gothic" charset="-127"/>
                <a:cs typeface="Nanum Gothic" charset="-127"/>
              </a:rPr>
              <a:t> 결재</a:t>
            </a:r>
            <a:r>
              <a:rPr lang="en-US" altLang="ko-KR" sz="2400" dirty="0">
                <a:solidFill>
                  <a:schemeClr val="bg1"/>
                </a:solidFill>
                <a:latin typeface="Nanum Gothic" charset="-127"/>
                <a:ea typeface="Nanum Gothic" charset="-127"/>
                <a:cs typeface="Nanum Gothic" charset="-127"/>
              </a:rPr>
              <a:t>(?)</a:t>
            </a:r>
            <a:r>
              <a:rPr lang="ko-KR" altLang="en-US" sz="2400" dirty="0">
                <a:solidFill>
                  <a:schemeClr val="bg1"/>
                </a:solidFill>
                <a:latin typeface="Nanum Gothic" charset="-127"/>
                <a:ea typeface="Nanum Gothic" charset="-127"/>
                <a:cs typeface="Nanum Gothic" charset="-127"/>
              </a:rPr>
              <a:t>합니다</a:t>
            </a:r>
            <a:r>
              <a:rPr lang="en-US" altLang="ko-KR" sz="2400" dirty="0">
                <a:solidFill>
                  <a:schemeClr val="bg1"/>
                </a:solidFill>
                <a:latin typeface="Nanum Gothic" charset="-127"/>
                <a:ea typeface="Nanum Gothic" charset="-127"/>
                <a:cs typeface="Nanum Gothic" charset="-127"/>
              </a:rPr>
              <a:t>.</a:t>
            </a:r>
            <a:r>
              <a:rPr lang="ko-KR" altLang="en-US" sz="2400" dirty="0">
                <a:solidFill>
                  <a:schemeClr val="bg1"/>
                </a:solidFill>
                <a:latin typeface="Nanum Gothic" charset="-127"/>
                <a:ea typeface="Nanum Gothic" charset="-127"/>
                <a:cs typeface="Nanum Gothic" charset="-127"/>
              </a:rPr>
              <a:t> 이는 휴학 신청의 최종단계로 학적부에 신청한 기록하는 것을 승인하는 것입니다</a:t>
            </a:r>
            <a:r>
              <a:rPr lang="en-US" altLang="ko-KR" sz="2400" dirty="0">
                <a:solidFill>
                  <a:schemeClr val="bg1"/>
                </a:solidFill>
                <a:latin typeface="Nanum Gothic" charset="-127"/>
                <a:ea typeface="Nanum Gothic" charset="-127"/>
                <a:cs typeface="Nanum Gothic" charset="-127"/>
              </a:rPr>
              <a:t>.</a:t>
            </a:r>
            <a:endParaRPr lang="ko-KR" altLang="en-US" sz="2400" dirty="0">
              <a:solidFill>
                <a:schemeClr val="bg1"/>
              </a:solidFill>
              <a:latin typeface="Nanum Gothic" charset="-127"/>
              <a:ea typeface="Nanum Gothic" charset="-127"/>
              <a:cs typeface="Nanum Gothic" charset="-127"/>
            </a:endParaRPr>
          </a:p>
        </p:txBody>
      </p:sp>
      <p:sp>
        <p:nvSpPr>
          <p:cNvPr id="5" name="TextBox 4"/>
          <p:cNvSpPr txBox="1"/>
          <p:nvPr/>
        </p:nvSpPr>
        <p:spPr>
          <a:xfrm>
            <a:off x="972186" y="985168"/>
            <a:ext cx="10958017" cy="530017"/>
          </a:xfrm>
          <a:prstGeom prst="rect">
            <a:avLst/>
          </a:prstGeom>
          <a:noFill/>
        </p:spPr>
        <p:txBody>
          <a:bodyPr wrap="square" rtlCol="0">
            <a:spAutoFit/>
          </a:bodyPr>
          <a:lstStyle/>
          <a:p>
            <a:pPr algn="l"/>
            <a:r>
              <a:rPr lang="ko-KR" altLang="en-US" sz="2800" b="1" dirty="0">
                <a:solidFill>
                  <a:schemeClr val="bg1"/>
                </a:solidFill>
                <a:latin typeface="Nanum Gothic" charset="-127"/>
                <a:ea typeface="Nanum Gothic" charset="-127"/>
                <a:cs typeface="Nanum Gothic" charset="-127"/>
              </a:rPr>
              <a:t>교무처장 결재</a:t>
            </a:r>
            <a:r>
              <a:rPr lang="en-US" altLang="ko-KR" sz="2800" dirty="0">
                <a:solidFill>
                  <a:schemeClr val="bg1"/>
                </a:solidFill>
                <a:latin typeface="Nanum Gothic" charset="-127"/>
                <a:ea typeface="Nanum Gothic" charset="-127"/>
                <a:cs typeface="Nanum Gothic" charset="-127"/>
              </a:rPr>
              <a:t>: </a:t>
            </a:r>
          </a:p>
        </p:txBody>
      </p:sp>
      <p:sp>
        <p:nvSpPr>
          <p:cNvPr id="7" name="TextBox 6"/>
          <p:cNvSpPr txBox="1"/>
          <p:nvPr/>
        </p:nvSpPr>
        <p:spPr>
          <a:xfrm>
            <a:off x="972186" y="6105737"/>
            <a:ext cx="10958017" cy="461665"/>
          </a:xfrm>
          <a:prstGeom prst="rect">
            <a:avLst/>
          </a:prstGeom>
          <a:noFill/>
        </p:spPr>
        <p:txBody>
          <a:bodyPr wrap="square" rtlCol="0">
            <a:spAutoFit/>
          </a:bodyPr>
          <a:lstStyle/>
          <a:p>
            <a:pPr algn="l"/>
            <a:r>
              <a:rPr lang="ko-KR" altLang="en-US" sz="2400" dirty="0" err="1">
                <a:solidFill>
                  <a:schemeClr val="bg1"/>
                </a:solidFill>
                <a:latin typeface="Nanum Gothic" charset="-127"/>
                <a:ea typeface="Nanum Gothic" charset="-127"/>
                <a:cs typeface="Nanum Gothic" charset="-127"/>
              </a:rPr>
              <a:t>학적팀은</a:t>
            </a:r>
            <a:r>
              <a:rPr lang="ko-KR" altLang="en-US" sz="2400" dirty="0">
                <a:solidFill>
                  <a:schemeClr val="bg1"/>
                </a:solidFill>
                <a:latin typeface="Nanum Gothic" charset="-127"/>
                <a:ea typeface="Nanum Gothic" charset="-127"/>
                <a:cs typeface="Nanum Gothic" charset="-127"/>
              </a:rPr>
              <a:t> 신청학생에게 휴학 승인을 통보하고 이를 학적부에 기록합니다</a:t>
            </a:r>
            <a:r>
              <a:rPr lang="en-US" altLang="ko-KR" sz="2400" dirty="0">
                <a:solidFill>
                  <a:schemeClr val="bg1"/>
                </a:solidFill>
                <a:latin typeface="Nanum Gothic" charset="-127"/>
                <a:ea typeface="Nanum Gothic" charset="-127"/>
                <a:cs typeface="Nanum Gothic" charset="-127"/>
              </a:rPr>
              <a:t>.</a:t>
            </a:r>
            <a:r>
              <a:rPr lang="ko-KR" altLang="en-US" sz="2400" dirty="0">
                <a:solidFill>
                  <a:schemeClr val="bg1"/>
                </a:solidFill>
                <a:latin typeface="Nanum Gothic" charset="-127"/>
                <a:ea typeface="Nanum Gothic" charset="-127"/>
                <a:cs typeface="Nanum Gothic" charset="-127"/>
              </a:rPr>
              <a:t> </a:t>
            </a:r>
          </a:p>
        </p:txBody>
      </p:sp>
      <p:sp>
        <p:nvSpPr>
          <p:cNvPr id="8" name="TextBox 7"/>
          <p:cNvSpPr txBox="1"/>
          <p:nvPr/>
        </p:nvSpPr>
        <p:spPr>
          <a:xfrm>
            <a:off x="972186" y="5081623"/>
            <a:ext cx="10958017" cy="523220"/>
          </a:xfrm>
          <a:prstGeom prst="rect">
            <a:avLst/>
          </a:prstGeom>
          <a:noFill/>
        </p:spPr>
        <p:txBody>
          <a:bodyPr wrap="square" rtlCol="0">
            <a:spAutoFit/>
          </a:bodyPr>
          <a:lstStyle/>
          <a:p>
            <a:pPr algn="l"/>
            <a:r>
              <a:rPr lang="ko-KR" altLang="en-US" sz="2800" b="1" dirty="0">
                <a:solidFill>
                  <a:schemeClr val="bg1"/>
                </a:solidFill>
                <a:latin typeface="Nanum Gothic" panose="020D0604000000000000" pitchFamily="34" charset="-127"/>
                <a:ea typeface="Nanum Gothic" panose="020D0604000000000000" pitchFamily="34" charset="-127"/>
              </a:rPr>
              <a:t>휴학 통보 및 학적부 기록</a:t>
            </a:r>
            <a:r>
              <a:rPr lang="en-US" altLang="ko-KR" sz="2800" dirty="0">
                <a:solidFill>
                  <a:schemeClr val="bg1"/>
                </a:solidFill>
                <a:latin typeface="Nanum Gothic" charset="-127"/>
                <a:ea typeface="Nanum Gothic" charset="-127"/>
                <a:cs typeface="Nanum Gothic" charset="-127"/>
              </a:rPr>
              <a:t>: </a:t>
            </a:r>
          </a:p>
        </p:txBody>
      </p:sp>
      <p:sp>
        <p:nvSpPr>
          <p:cNvPr id="9" name="TextBox 8"/>
          <p:cNvSpPr txBox="1"/>
          <p:nvPr/>
        </p:nvSpPr>
        <p:spPr>
          <a:xfrm>
            <a:off x="-1" y="0"/>
            <a:ext cx="3080085"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Data Are Involved?</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1685014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childTnLst>
                                </p:cTn>
                              </p:par>
                              <p:par>
                                <p:cTn id="14" presetID="42"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1000"/>
                                        <p:tgtEl>
                                          <p:spTgt spid="7"/>
                                        </p:tgtEl>
                                      </p:cBhvr>
                                    </p:animEffect>
                                    <p:anim calcmode="lin" valueType="num">
                                      <p:cBhvr>
                                        <p:cTn id="17" dur="1000" fill="hold"/>
                                        <p:tgtEl>
                                          <p:spTgt spid="7"/>
                                        </p:tgtEl>
                                        <p:attrNameLst>
                                          <p:attrName>ppt_x</p:attrName>
                                        </p:attrNameLst>
                                      </p:cBhvr>
                                      <p:tavLst>
                                        <p:tav tm="0">
                                          <p:val>
                                            <p:strVal val="#ppt_x"/>
                                          </p:val>
                                        </p:tav>
                                        <p:tav tm="100000">
                                          <p:val>
                                            <p:strVal val="#ppt_x"/>
                                          </p:val>
                                        </p:tav>
                                      </p:tavLst>
                                    </p:anim>
                                    <p:anim calcmode="lin" valueType="num">
                                      <p:cBhvr>
                                        <p:cTn id="18"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b="1" dirty="0">
                <a:latin typeface="나눔고딕" panose="020D0604000000000000" pitchFamily="50" charset="-127"/>
                <a:ea typeface="나눔고딕" panose="020D0604000000000000" pitchFamily="50" charset="-127"/>
              </a:rPr>
              <a:t>Exercise 4-1</a:t>
            </a:r>
            <a:endParaRPr lang="ko-KR" altLang="en-US" b="1" dirty="0">
              <a:latin typeface="나눔고딕" panose="020D0604000000000000" pitchFamily="50" charset="-127"/>
              <a:ea typeface="나눔고딕" panose="020D0604000000000000" pitchFamily="50" charset="-127"/>
            </a:endParaRP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19</a:t>
            </a:fld>
            <a:endParaRPr lang="ko-KR" altLang="en-US" dirty="0"/>
          </a:p>
        </p:txBody>
      </p:sp>
      <p:sp>
        <p:nvSpPr>
          <p:cNvPr id="10" name="TextBox 9">
            <a:extLst>
              <a:ext uri="{FF2B5EF4-FFF2-40B4-BE49-F238E27FC236}">
                <a16:creationId xmlns:a16="http://schemas.microsoft.com/office/drawing/2014/main" id="{F90C7A3F-EC66-5048-BE76-D124913514C7}"/>
              </a:ext>
            </a:extLst>
          </p:cNvPr>
          <p:cNvSpPr txBox="1"/>
          <p:nvPr/>
        </p:nvSpPr>
        <p:spPr>
          <a:xfrm>
            <a:off x="0" y="0"/>
            <a:ext cx="2695074"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b="1" i="1" dirty="0">
                <a:solidFill>
                  <a:schemeClr val="tx1"/>
                </a:solidFill>
                <a:latin typeface="Nanum Gothic" charset="-127"/>
                <a:ea typeface="Nanum Gothic" charset="-127"/>
                <a:cs typeface="Nanum Gothic" charset="-127"/>
              </a:rPr>
              <a:t>Real and Abstract </a:t>
            </a:r>
            <a:r>
              <a:rPr lang="mr-IN" sz="1800" b="1" i="1" dirty="0">
                <a:solidFill>
                  <a:schemeClr val="tx1"/>
                </a:solidFill>
                <a:latin typeface="Nanum Gothic" charset="-127"/>
                <a:ea typeface="Nanum Gothic" charset="-127"/>
                <a:cs typeface="Nanum Gothic" charset="-127"/>
              </a:rPr>
              <a:t>…</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
        <p:nvSpPr>
          <p:cNvPr id="7" name="Content Placeholder 6">
            <a:extLst>
              <a:ext uri="{FF2B5EF4-FFF2-40B4-BE49-F238E27FC236}">
                <a16:creationId xmlns:a16="http://schemas.microsoft.com/office/drawing/2014/main" id="{DC80811A-9E50-5C4C-A7DC-887D87FB13EA}"/>
              </a:ext>
            </a:extLst>
          </p:cNvPr>
          <p:cNvSpPr>
            <a:spLocks noGrp="1"/>
          </p:cNvSpPr>
          <p:nvPr>
            <p:ph idx="1"/>
          </p:nvPr>
        </p:nvSpPr>
        <p:spPr>
          <a:xfrm>
            <a:off x="650239" y="3582649"/>
            <a:ext cx="11704322" cy="4302178"/>
          </a:xfrm>
        </p:spPr>
        <p:txBody>
          <a:bodyPr anchor="ctr">
            <a:normAutofit/>
          </a:bodyPr>
          <a:lstStyle/>
          <a:p>
            <a:pPr marL="571500" indent="-571500">
              <a:buFont typeface="Arial" panose="020B0604020202020204" pitchFamily="34" charset="0"/>
              <a:buChar char="•"/>
            </a:pPr>
            <a:r>
              <a:rPr lang="ko-KR" altLang="en-US" sz="2800" dirty="0"/>
              <a:t>업무 </a:t>
            </a:r>
            <a:r>
              <a:rPr lang="en-US" altLang="ko-KR" sz="2800" dirty="0"/>
              <a:t>id 3, 4, 5</a:t>
            </a:r>
            <a:r>
              <a:rPr lang="ko-KR" altLang="en-US" sz="2800" dirty="0"/>
              <a:t>와 </a:t>
            </a:r>
            <a:r>
              <a:rPr lang="en-US" altLang="ko-KR" sz="2800" dirty="0"/>
              <a:t>6</a:t>
            </a:r>
            <a:r>
              <a:rPr lang="ko-KR" altLang="en-US" sz="2800" dirty="0"/>
              <a:t>에 대하여 앞의 </a:t>
            </a:r>
            <a:r>
              <a:rPr lang="en-US" altLang="ko-KR" sz="2800" dirty="0"/>
              <a:t>slide</a:t>
            </a:r>
            <a:r>
              <a:rPr lang="ko-KR" altLang="en-US" sz="2800" dirty="0"/>
              <a:t>와 같이 </a:t>
            </a:r>
            <a:r>
              <a:rPr lang="ko-KR" altLang="en-US" sz="2800" dirty="0" err="1"/>
              <a:t>기술하십시요</a:t>
            </a:r>
            <a:r>
              <a:rPr lang="en-US" altLang="ko-KR" sz="2800" dirty="0"/>
              <a:t>.</a:t>
            </a:r>
            <a:endParaRPr lang="en-US" sz="2800" dirty="0"/>
          </a:p>
        </p:txBody>
      </p:sp>
    </p:spTree>
    <p:extLst>
      <p:ext uri="{BB962C8B-B14F-4D97-AF65-F5344CB8AC3E}">
        <p14:creationId xmlns:p14="http://schemas.microsoft.com/office/powerpoint/2010/main" val="27943921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제목 3"/>
          <p:cNvSpPr>
            <a:spLocks noGrp="1"/>
          </p:cNvSpPr>
          <p:nvPr>
            <p:ph type="title"/>
          </p:nvPr>
        </p:nvSpPr>
        <p:spPr/>
        <p:txBody>
          <a:bodyPr anchor="ctr"/>
          <a:lstStyle/>
          <a:p>
            <a:r>
              <a:rPr lang="en-US" sz="6000" dirty="0"/>
              <a:t>Schedule*</a:t>
            </a:r>
            <a:endParaRPr lang="ko-KR" altLang="en-US" sz="6000" dirty="0">
              <a:latin typeface="나눔고딕 ExtraBold" panose="020D0904000000000000" pitchFamily="50" charset="-127"/>
              <a:ea typeface="나눔고딕 ExtraBold" panose="020D0904000000000000" pitchFamily="50" charset="-127"/>
            </a:endParaRPr>
          </a:p>
        </p:txBody>
      </p:sp>
      <p:sp>
        <p:nvSpPr>
          <p:cNvPr id="5" name="텍스트 개체 틀 4"/>
          <p:cNvSpPr>
            <a:spLocks noGrp="1"/>
          </p:cNvSpPr>
          <p:nvPr>
            <p:ph sz="half" idx="1"/>
          </p:nvPr>
        </p:nvSpPr>
        <p:spPr>
          <a:xfrm>
            <a:off x="894079" y="2596444"/>
            <a:ext cx="9898839" cy="6188570"/>
          </a:xfrm>
        </p:spPr>
        <p:txBody>
          <a:bodyPr anchor="t">
            <a:normAutofit/>
          </a:bodyPr>
          <a:lstStyle/>
          <a:p>
            <a:pPr marL="342900"/>
            <a:r>
              <a:rPr lang="en-US" sz="2800" dirty="0">
                <a:solidFill>
                  <a:schemeClr val="tx2">
                    <a:lumMod val="75000"/>
                  </a:schemeClr>
                </a:solidFill>
                <a:latin typeface="Nanum Gothic" panose="020D0604000000000000" pitchFamily="34" charset="-127"/>
                <a:ea typeface="Nanum Gothic" panose="020D0604000000000000" pitchFamily="34" charset="-127"/>
                <a:cs typeface="Nanum Gothic" charset="-127"/>
              </a:rPr>
              <a:t>0. Seminar Overview </a:t>
            </a:r>
          </a:p>
          <a:p>
            <a:pPr marL="800100" indent="-457200">
              <a:buAutoNum type="arabicPeriod"/>
            </a:pPr>
            <a:r>
              <a:rPr lang="en-US" sz="2800" dirty="0">
                <a:solidFill>
                  <a:schemeClr val="tx2">
                    <a:lumMod val="75000"/>
                  </a:schemeClr>
                </a:solidFill>
                <a:latin typeface="Nanum Gothic" panose="020D0604000000000000" pitchFamily="34" charset="-127"/>
                <a:ea typeface="Nanum Gothic" panose="020D0604000000000000" pitchFamily="34" charset="-127"/>
                <a:cs typeface="Nanum Gothic" charset="-127"/>
              </a:rPr>
              <a:t>Overview of the Relational Data Model</a:t>
            </a:r>
          </a:p>
          <a:p>
            <a:pPr marL="800100" indent="-457200">
              <a:buAutoNum type="arabicPeriod"/>
            </a:pPr>
            <a:r>
              <a:rPr lang="en-US" sz="2800" dirty="0">
                <a:solidFill>
                  <a:schemeClr val="tx2">
                    <a:lumMod val="75000"/>
                  </a:schemeClr>
                </a:solidFill>
                <a:latin typeface="Nanum Gothic" panose="020D0604000000000000" pitchFamily="34" charset="-127"/>
                <a:ea typeface="Nanum Gothic" panose="020D0604000000000000" pitchFamily="34" charset="-127"/>
                <a:cs typeface="Nanum Gothic" charset="-127"/>
              </a:rPr>
              <a:t>Why DB Design?</a:t>
            </a:r>
            <a:endParaRPr lang="en-US" altLang="ko-KR" sz="2800" dirty="0">
              <a:solidFill>
                <a:schemeClr val="tx2">
                  <a:lumMod val="75000"/>
                </a:schemeClr>
              </a:solidFill>
              <a:latin typeface="Nanum Gothic" panose="020D0604000000000000" pitchFamily="34" charset="-127"/>
              <a:ea typeface="Nanum Gothic" panose="020D0604000000000000" pitchFamily="34" charset="-127"/>
              <a:cs typeface="Nanum Gothic" charset="-127"/>
            </a:endParaRPr>
          </a:p>
          <a:p>
            <a:pPr marL="800100" indent="-457200">
              <a:buAutoNum type="arabicPeriod"/>
            </a:pPr>
            <a:r>
              <a:rPr lang="en-US" sz="2800" dirty="0">
                <a:solidFill>
                  <a:schemeClr val="tx2">
                    <a:lumMod val="75000"/>
                  </a:schemeClr>
                </a:solidFill>
                <a:latin typeface="Nanum Gothic" panose="020D0604000000000000" pitchFamily="34" charset="-127"/>
                <a:ea typeface="Nanum Gothic" panose="020D0604000000000000" pitchFamily="34" charset="-127"/>
                <a:cs typeface="Nanum Gothic" charset="-127"/>
              </a:rPr>
              <a:t>Development Process</a:t>
            </a:r>
          </a:p>
          <a:p>
            <a:pPr marL="800100" indent="-457200">
              <a:buAutoNum type="arabicPeriod"/>
            </a:pPr>
            <a:r>
              <a:rPr lang="en-US" sz="2800" dirty="0">
                <a:solidFill>
                  <a:schemeClr val="bg1"/>
                </a:solidFill>
                <a:latin typeface="Nanum Gothic" panose="020D0604000000000000" pitchFamily="34" charset="-127"/>
                <a:ea typeface="Nanum Gothic" panose="020D0604000000000000" pitchFamily="34" charset="-127"/>
                <a:cs typeface="Nanum Gothic" charset="-127"/>
              </a:rPr>
              <a:t>Requirements</a:t>
            </a:r>
          </a:p>
          <a:p>
            <a:pPr marL="800100" indent="-457200">
              <a:buAutoNum type="arabicPeriod"/>
            </a:pPr>
            <a:r>
              <a:rPr lang="en-US" sz="2800" dirty="0">
                <a:solidFill>
                  <a:schemeClr val="tx2">
                    <a:lumMod val="75000"/>
                  </a:schemeClr>
                </a:solidFill>
                <a:latin typeface="Nanum Gothic" panose="020D0604000000000000" pitchFamily="34" charset="-127"/>
                <a:ea typeface="Nanum Gothic" panose="020D0604000000000000" pitchFamily="34" charset="-127"/>
                <a:cs typeface="Nanum Gothic" charset="-127"/>
              </a:rPr>
              <a:t>Conceptual Data Model</a:t>
            </a:r>
          </a:p>
          <a:p>
            <a:pPr marL="800100" indent="-457200">
              <a:buAutoNum type="arabicPeriod"/>
            </a:pPr>
            <a:r>
              <a:rPr lang="en-US" sz="2800" dirty="0">
                <a:solidFill>
                  <a:schemeClr val="tx2">
                    <a:lumMod val="75000"/>
                  </a:schemeClr>
                </a:solidFill>
                <a:latin typeface="Nanum Gothic" panose="020D0604000000000000" pitchFamily="34" charset="-127"/>
                <a:ea typeface="Nanum Gothic" panose="020D0604000000000000" pitchFamily="34" charset="-127"/>
                <a:cs typeface="Nanum Gothic" charset="-127"/>
              </a:rPr>
              <a:t>Generalization &amp; Specialization</a:t>
            </a:r>
          </a:p>
          <a:p>
            <a:pPr marL="800100" indent="-457200">
              <a:buAutoNum type="arabicPeriod"/>
            </a:pPr>
            <a:r>
              <a:rPr lang="en-US" sz="2800" dirty="0">
                <a:solidFill>
                  <a:schemeClr val="tx2">
                    <a:lumMod val="75000"/>
                  </a:schemeClr>
                </a:solidFill>
                <a:latin typeface="Nanum Gothic" panose="020D0604000000000000" pitchFamily="34" charset="-127"/>
                <a:ea typeface="Nanum Gothic" panose="020D0604000000000000" pitchFamily="34" charset="-127"/>
              </a:rPr>
              <a:t>Relational Database Design</a:t>
            </a:r>
          </a:p>
          <a:p>
            <a:pPr marL="800100" indent="-457200">
              <a:buAutoNum type="arabicPeriod"/>
            </a:pPr>
            <a:r>
              <a:rPr lang="en-US" sz="2800" dirty="0">
                <a:solidFill>
                  <a:schemeClr val="tx2">
                    <a:lumMod val="75000"/>
                  </a:schemeClr>
                </a:solidFill>
                <a:latin typeface="Nanum Gothic" panose="020D0604000000000000" pitchFamily="34" charset="-127"/>
                <a:ea typeface="Nanum Gothic" panose="020D0604000000000000" pitchFamily="34" charset="-127"/>
              </a:rPr>
              <a:t>Normalization</a:t>
            </a:r>
          </a:p>
          <a:p>
            <a:pPr marL="800100" indent="-457200">
              <a:buAutoNum type="arabicPeriod"/>
            </a:pPr>
            <a:r>
              <a:rPr lang="en-US" sz="2800" dirty="0">
                <a:solidFill>
                  <a:schemeClr val="tx2">
                    <a:lumMod val="75000"/>
                  </a:schemeClr>
                </a:solidFill>
                <a:latin typeface="Nanum Gothic" panose="020D0604000000000000" pitchFamily="34" charset="-127"/>
                <a:ea typeface="Nanum Gothic" panose="020D0604000000000000" pitchFamily="34" charset="-127"/>
              </a:rPr>
              <a:t>Keys and Constraints</a:t>
            </a:r>
            <a:endParaRPr lang="en-US" altLang="ko-KR" sz="2800" dirty="0">
              <a:solidFill>
                <a:schemeClr val="tx2">
                  <a:lumMod val="75000"/>
                </a:schemeClr>
              </a:solidFill>
              <a:latin typeface="Nanum Gothic" panose="020D0604000000000000" pitchFamily="34" charset="-127"/>
              <a:ea typeface="Nanum Gothic" panose="020D0604000000000000" pitchFamily="34" charset="-127"/>
              <a:cs typeface="Nanum Gothic" charset="-127"/>
            </a:endParaRPr>
          </a:p>
        </p:txBody>
      </p:sp>
      <p:sp>
        <p:nvSpPr>
          <p:cNvPr id="7" name="텍스트 개체 틀 4"/>
          <p:cNvSpPr txBox="1">
            <a:spLocks/>
          </p:cNvSpPr>
          <p:nvPr/>
        </p:nvSpPr>
        <p:spPr>
          <a:xfrm>
            <a:off x="7027576" y="2402240"/>
            <a:ext cx="5289929" cy="698135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noAutofit/>
          </a:bodyPr>
          <a:lstStyle>
            <a:lvl1pPr marL="904390" indent="-561490" defTabSz="584200">
              <a:spcBef>
                <a:spcPts val="3200"/>
              </a:spcBef>
              <a:buSzPct val="120000"/>
              <a:buChar char="•"/>
              <a:defRPr sz="4200">
                <a:solidFill>
                  <a:srgbClr val="424242"/>
                </a:solidFill>
                <a:latin typeface="나눔고딕OTF"/>
                <a:ea typeface="나눔고딕OTF"/>
                <a:cs typeface="나눔고딕OTF"/>
                <a:sym typeface="나눔고딕OTF"/>
              </a:defRPr>
            </a:lvl1pPr>
            <a:lvl2pPr marL="1429323" indent="-561490" defTabSz="584200">
              <a:spcBef>
                <a:spcPts val="3200"/>
              </a:spcBef>
              <a:buSzPct val="120000"/>
              <a:buChar char="•"/>
              <a:defRPr sz="4200">
                <a:solidFill>
                  <a:srgbClr val="424242"/>
                </a:solidFill>
                <a:latin typeface="나눔고딕OTF"/>
                <a:ea typeface="나눔고딕OTF"/>
                <a:cs typeface="나눔고딕OTF"/>
                <a:sym typeface="나눔고딕OTF"/>
              </a:defRPr>
            </a:lvl2pPr>
            <a:lvl3pPr marL="1937323" indent="-561490" defTabSz="584200">
              <a:spcBef>
                <a:spcPts val="3200"/>
              </a:spcBef>
              <a:buSzPct val="120000"/>
              <a:buChar char="•"/>
              <a:defRPr sz="4200">
                <a:solidFill>
                  <a:srgbClr val="424242"/>
                </a:solidFill>
                <a:latin typeface="나눔고딕OTF"/>
                <a:ea typeface="나눔고딕OTF"/>
                <a:cs typeface="나눔고딕OTF"/>
                <a:sym typeface="나눔고딕OTF"/>
              </a:defRPr>
            </a:lvl3pPr>
            <a:lvl4pPr marL="2462257" indent="-561490" defTabSz="584200">
              <a:spcBef>
                <a:spcPts val="3200"/>
              </a:spcBef>
              <a:buSzPct val="120000"/>
              <a:buChar char="•"/>
              <a:defRPr sz="4200">
                <a:solidFill>
                  <a:srgbClr val="424242"/>
                </a:solidFill>
                <a:latin typeface="나눔고딕OTF"/>
                <a:ea typeface="나눔고딕OTF"/>
                <a:cs typeface="나눔고딕OTF"/>
                <a:sym typeface="나눔고딕OTF"/>
              </a:defRPr>
            </a:lvl4pPr>
            <a:lvl5pPr marL="2987190" indent="-561490" defTabSz="584200">
              <a:spcBef>
                <a:spcPts val="3200"/>
              </a:spcBef>
              <a:buSzPct val="120000"/>
              <a:buChar char="•"/>
              <a:defRPr sz="4200">
                <a:solidFill>
                  <a:srgbClr val="424242"/>
                </a:solidFill>
                <a:latin typeface="나눔고딕OTF"/>
                <a:ea typeface="나눔고딕OTF"/>
                <a:cs typeface="나눔고딕OTF"/>
                <a:sym typeface="나눔고딕OTF"/>
              </a:defRPr>
            </a:lvl5pPr>
            <a:lvl6pPr marL="2720339" indent="-434339">
              <a:spcBef>
                <a:spcPts val="600"/>
              </a:spcBef>
              <a:buSzPct val="100000"/>
              <a:buChar char="•"/>
              <a:defRPr sz="3800">
                <a:solidFill>
                  <a:srgbClr val="262626"/>
                </a:solidFill>
                <a:latin typeface="Century Gothic"/>
                <a:ea typeface="Century Gothic"/>
                <a:cs typeface="Century Gothic"/>
                <a:sym typeface="Century Gothic"/>
              </a:defRPr>
            </a:lvl6pPr>
            <a:lvl7pPr marL="3177539" indent="-434339">
              <a:spcBef>
                <a:spcPts val="600"/>
              </a:spcBef>
              <a:buSzPct val="100000"/>
              <a:buChar char="•"/>
              <a:defRPr sz="3800">
                <a:solidFill>
                  <a:srgbClr val="262626"/>
                </a:solidFill>
                <a:latin typeface="Century Gothic"/>
                <a:ea typeface="Century Gothic"/>
                <a:cs typeface="Century Gothic"/>
                <a:sym typeface="Century Gothic"/>
              </a:defRPr>
            </a:lvl7pPr>
            <a:lvl8pPr marL="3634740" indent="-434340">
              <a:spcBef>
                <a:spcPts val="600"/>
              </a:spcBef>
              <a:buSzPct val="100000"/>
              <a:buChar char="•"/>
              <a:defRPr sz="3800">
                <a:solidFill>
                  <a:srgbClr val="262626"/>
                </a:solidFill>
                <a:latin typeface="Century Gothic"/>
                <a:ea typeface="Century Gothic"/>
                <a:cs typeface="Century Gothic"/>
                <a:sym typeface="Century Gothic"/>
              </a:defRPr>
            </a:lvl8pPr>
            <a:lvl9pPr marL="4091940" indent="-434340">
              <a:spcBef>
                <a:spcPts val="600"/>
              </a:spcBef>
              <a:buSzPct val="100000"/>
              <a:buChar char="•"/>
              <a:defRPr sz="3800">
                <a:solidFill>
                  <a:srgbClr val="262626"/>
                </a:solidFill>
                <a:latin typeface="Century Gothic"/>
                <a:ea typeface="Century Gothic"/>
                <a:cs typeface="Century Gothic"/>
                <a:sym typeface="Century Gothic"/>
              </a:defRPr>
            </a:lvl9pPr>
          </a:lstStyle>
          <a:p>
            <a:pPr marL="342900" indent="0" algn="l">
              <a:buNone/>
            </a:pPr>
            <a:endParaRPr lang="ko-KR" altLang="en-US" sz="1800" b="1" dirty="0"/>
          </a:p>
        </p:txBody>
      </p:sp>
      <p:sp>
        <p:nvSpPr>
          <p:cNvPr id="10" name="TextBox 9"/>
          <p:cNvSpPr txBox="1"/>
          <p:nvPr/>
        </p:nvSpPr>
        <p:spPr>
          <a:xfrm>
            <a:off x="7333884" y="9083505"/>
            <a:ext cx="5020675" cy="34881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en-US" altLang="ko-KR" sz="1600" dirty="0">
                <a:solidFill>
                  <a:srgbClr val="FF0000"/>
                </a:solidFill>
                <a:latin typeface="나눔명조" panose="02020603020101020101" pitchFamily="18" charset="-127"/>
                <a:ea typeface="나눔명조" panose="02020603020101020101" pitchFamily="18" charset="-127"/>
              </a:rPr>
              <a:t>*subject</a:t>
            </a:r>
            <a:r>
              <a:rPr lang="ko-KR" altLang="en-US" sz="1600" dirty="0">
                <a:solidFill>
                  <a:srgbClr val="FF0000"/>
                </a:solidFill>
                <a:latin typeface="나눔명조" panose="02020603020101020101" pitchFamily="18" charset="-127"/>
                <a:ea typeface="나눔명조" panose="02020603020101020101" pitchFamily="18" charset="-127"/>
              </a:rPr>
              <a:t> </a:t>
            </a:r>
            <a:r>
              <a:rPr lang="en-US" altLang="ko-KR" sz="1600" dirty="0">
                <a:solidFill>
                  <a:srgbClr val="FF0000"/>
                </a:solidFill>
                <a:latin typeface="나눔명조" panose="02020603020101020101" pitchFamily="18" charset="-127"/>
                <a:ea typeface="나눔명조" panose="02020603020101020101" pitchFamily="18" charset="-127"/>
              </a:rPr>
              <a:t>to change without notification</a:t>
            </a:r>
            <a:endParaRPr kumimoji="0" lang="ko-KR" altLang="en-US" sz="1600" b="0" i="0" u="none" strike="noStrike" cap="none" spc="0" normalizeH="0" baseline="0" dirty="0">
              <a:ln>
                <a:noFill/>
              </a:ln>
              <a:solidFill>
                <a:srgbClr val="FF0000"/>
              </a:solidFill>
              <a:effectLst/>
              <a:uFillTx/>
              <a:latin typeface="나눔명조" panose="02020603020101020101" pitchFamily="18" charset="-127"/>
              <a:ea typeface="나눔명조" panose="02020603020101020101" pitchFamily="18" charset="-127"/>
              <a:sym typeface="American Typewriter"/>
            </a:endParaRPr>
          </a:p>
        </p:txBody>
      </p:sp>
    </p:spTree>
    <p:extLst>
      <p:ext uri="{BB962C8B-B14F-4D97-AF65-F5344CB8AC3E}">
        <p14:creationId xmlns:p14="http://schemas.microsoft.com/office/powerpoint/2010/main" val="3726766957"/>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b="1" dirty="0">
                <a:latin typeface="Century Gothic" charset="0"/>
                <a:ea typeface="Century Gothic" charset="0"/>
                <a:cs typeface="Century Gothic" charset="0"/>
              </a:rPr>
              <a:t>What is the Objective of the System?</a:t>
            </a:r>
            <a:endParaRPr lang="ko-KR" altLang="en-US" b="1" dirty="0">
              <a:latin typeface="Century Gothic" charset="0"/>
              <a:ea typeface="Century Gothic" charset="0"/>
              <a:cs typeface="Century Gothic" charset="0"/>
            </a:endParaRPr>
          </a:p>
        </p:txBody>
      </p:sp>
      <p:sp>
        <p:nvSpPr>
          <p:cNvPr id="3" name="내용 개체 틀 2"/>
          <p:cNvSpPr>
            <a:spLocks noGrp="1"/>
          </p:cNvSpPr>
          <p:nvPr>
            <p:ph idx="1"/>
          </p:nvPr>
        </p:nvSpPr>
        <p:spPr>
          <a:xfrm>
            <a:off x="806027" y="2009282"/>
            <a:ext cx="11379200" cy="7314600"/>
          </a:xfrm>
        </p:spPr>
        <p:txBody>
          <a:bodyPr>
            <a:noAutofit/>
          </a:bodyPr>
          <a:lstStyle/>
          <a:p>
            <a:pPr marL="571500" indent="-571500">
              <a:spcAft>
                <a:spcPts val="600"/>
              </a:spcAft>
              <a:buFont typeface="Arial" charset="0"/>
              <a:buChar char="•"/>
            </a:pPr>
            <a:r>
              <a:rPr lang="ko-KR" altLang="en-US" sz="2800" dirty="0">
                <a:latin typeface="나눔고딕" panose="020D0604000000000000" pitchFamily="50" charset="-127"/>
                <a:ea typeface="나눔고딕" panose="020D0604000000000000" pitchFamily="50" charset="-127"/>
              </a:rPr>
              <a:t>휴학 신청 및 승인 서비스 시스템은 우리가 기록하기로 결정한 정보의 양에 따라 아주 작거나 매우 클 수 있습니다</a:t>
            </a:r>
            <a:r>
              <a:rPr lang="en-US" altLang="ko-KR" sz="2800" dirty="0">
                <a:latin typeface="나눔고딕" panose="020D0604000000000000" pitchFamily="50" charset="-127"/>
                <a:ea typeface="나눔고딕" panose="020D0604000000000000" pitchFamily="50" charset="-127"/>
              </a:rPr>
              <a:t>. </a:t>
            </a:r>
            <a:r>
              <a:rPr lang="ko-KR" altLang="en-US" sz="2800" dirty="0">
                <a:latin typeface="나눔고딕" panose="020D0604000000000000" pitchFamily="50" charset="-127"/>
                <a:ea typeface="나눔고딕" panose="020D0604000000000000" pitchFamily="50" charset="-127"/>
              </a:rPr>
              <a:t>개발자의 모자를 사용하여 주요 목표를 정리하고 </a:t>
            </a:r>
            <a:r>
              <a:rPr lang="en-US" altLang="ko-KR" sz="2800" dirty="0">
                <a:latin typeface="나눔고딕" panose="020D0604000000000000" pitchFamily="50" charset="-127"/>
                <a:ea typeface="나눔고딕" panose="020D0604000000000000" pitchFamily="50" charset="-127"/>
              </a:rPr>
              <a:t>(</a:t>
            </a:r>
            <a:r>
              <a:rPr lang="ko-KR" altLang="en-US" sz="2800" dirty="0">
                <a:latin typeface="나눔고딕" panose="020D0604000000000000" pitchFamily="50" charset="-127"/>
                <a:ea typeface="나눔고딕" panose="020D0604000000000000" pitchFamily="50" charset="-127"/>
              </a:rPr>
              <a:t>모든 것을 포괄하는 솔루션과 반대로</a:t>
            </a:r>
            <a:r>
              <a:rPr lang="en-US" altLang="ko-KR" sz="2800" dirty="0">
                <a:latin typeface="나눔고딕" panose="020D0604000000000000" pitchFamily="50" charset="-127"/>
                <a:ea typeface="나눔고딕" panose="020D0604000000000000" pitchFamily="50" charset="-127"/>
              </a:rPr>
              <a:t>)</a:t>
            </a:r>
            <a:r>
              <a:rPr lang="ko-KR" altLang="en-US" sz="2800" dirty="0">
                <a:latin typeface="나눔고딕" panose="020D0604000000000000" pitchFamily="50" charset="-127"/>
                <a:ea typeface="나눔고딕" panose="020D0604000000000000" pitchFamily="50" charset="-127"/>
              </a:rPr>
              <a:t>실용적인 솔루션을 제공해야합니다 </a:t>
            </a:r>
            <a:endParaRPr lang="en-US" altLang="ko-KR" sz="2800" dirty="0">
              <a:latin typeface="나눔고딕" panose="020D0604000000000000" pitchFamily="50" charset="-127"/>
              <a:ea typeface="나눔고딕" panose="020D0604000000000000" pitchFamily="50" charset="-127"/>
            </a:endParaRPr>
          </a:p>
          <a:p>
            <a:pPr marL="571500" indent="-571500">
              <a:spcAft>
                <a:spcPts val="600"/>
              </a:spcAft>
              <a:buFont typeface="Arial" charset="0"/>
              <a:buChar char="•"/>
            </a:pPr>
            <a:r>
              <a:rPr lang="ko-KR" altLang="en-US" sz="2800" dirty="0">
                <a:latin typeface="나눔고딕" panose="020D0604000000000000" pitchFamily="50" charset="-127"/>
                <a:ea typeface="나눔고딕" panose="020D0604000000000000" pitchFamily="50" charset="-127"/>
              </a:rPr>
              <a:t>한 가지 공통적인 문제는 질문할 때 사용자는 시스템의 범위를 확대하여 점점 더 많이 포함시키는 것에 열중하게 될 수 있다는 것입니다</a:t>
            </a:r>
            <a:r>
              <a:rPr lang="en-US" altLang="ko-KR" sz="2800" dirty="0">
                <a:latin typeface="나눔고딕" panose="020D0604000000000000" pitchFamily="50" charset="-127"/>
                <a:ea typeface="나눔고딕" panose="020D0604000000000000" pitchFamily="50" charset="-127"/>
              </a:rPr>
              <a:t>.</a:t>
            </a:r>
          </a:p>
          <a:p>
            <a:pPr marL="571500" indent="-571500">
              <a:spcAft>
                <a:spcPts val="600"/>
              </a:spcAft>
              <a:buFont typeface="Arial" charset="0"/>
              <a:buChar char="•"/>
            </a:pPr>
            <a:r>
              <a:rPr lang="ko-KR" altLang="en-US" sz="2800" i="1" dirty="0" err="1">
                <a:latin typeface="나눔고딕" panose="020D0604000000000000" pitchFamily="50" charset="-127"/>
                <a:ea typeface="나눔고딕" panose="020D0604000000000000" pitchFamily="50" charset="-127"/>
              </a:rPr>
              <a:t>자동화될</a:t>
            </a:r>
            <a:r>
              <a:rPr lang="ko-KR" altLang="en-US" sz="2800" i="1" dirty="0">
                <a:latin typeface="나눔고딕" panose="020D0604000000000000" pitchFamily="50" charset="-127"/>
                <a:ea typeface="나눔고딕" panose="020D0604000000000000" pitchFamily="50" charset="-127"/>
              </a:rPr>
              <a:t> 수 있는 </a:t>
            </a:r>
            <a:r>
              <a:rPr lang="ko-KR" altLang="en-US" sz="2800" dirty="0">
                <a:latin typeface="나눔고딕" panose="020D0604000000000000" pitchFamily="50" charset="-127"/>
                <a:ea typeface="나눔고딕" panose="020D0604000000000000" pitchFamily="50" charset="-127"/>
              </a:rPr>
              <a:t>모든 것을 </a:t>
            </a:r>
            <a:r>
              <a:rPr lang="ko-KR" altLang="en-US" sz="2800" i="1" dirty="0">
                <a:latin typeface="나눔고딕" panose="020D0604000000000000" pitchFamily="50" charset="-127"/>
                <a:ea typeface="나눔고딕" panose="020D0604000000000000" pitchFamily="50" charset="-127"/>
              </a:rPr>
              <a:t>자동화해야 하는 것</a:t>
            </a:r>
            <a:r>
              <a:rPr lang="ko-KR" altLang="en-US" sz="2800" dirty="0">
                <a:latin typeface="나눔고딕" panose="020D0604000000000000" pitchFamily="50" charset="-127"/>
                <a:ea typeface="나눔고딕" panose="020D0604000000000000" pitchFamily="50" charset="-127"/>
              </a:rPr>
              <a:t>으로 이해하지 않는 것이 중요합니다</a:t>
            </a:r>
            <a:r>
              <a:rPr lang="en-US" altLang="ko-KR" sz="2800" dirty="0">
                <a:latin typeface="나눔고딕" panose="020D0604000000000000" pitchFamily="50" charset="-127"/>
                <a:ea typeface="나눔고딕" panose="020D0604000000000000" pitchFamily="50" charset="-127"/>
              </a:rPr>
              <a:t>.</a:t>
            </a:r>
          </a:p>
          <a:p>
            <a:pPr marL="571500" indent="-571500">
              <a:spcAft>
                <a:spcPts val="600"/>
              </a:spcAft>
              <a:buFont typeface="Arial" charset="0"/>
              <a:buChar char="•"/>
            </a:pPr>
            <a:r>
              <a:rPr lang="ko-KR" altLang="en-US" sz="2800" dirty="0">
                <a:latin typeface="나눔고딕" panose="020D0604000000000000" pitchFamily="50" charset="-127"/>
                <a:ea typeface="나눔고딕" panose="020D0604000000000000" pitchFamily="50" charset="-127"/>
              </a:rPr>
              <a:t>분석의 초기 단계에서는 문제의 범위를 가능한 작고 엄격하게 정의하는 것이 좋습니다</a:t>
            </a:r>
            <a:r>
              <a:rPr lang="en-US" altLang="ko-KR" sz="2800" dirty="0">
                <a:latin typeface="나눔고딕" panose="020D0604000000000000" pitchFamily="50" charset="-127"/>
                <a:ea typeface="나눔고딕" panose="020D0604000000000000" pitchFamily="50" charset="-127"/>
              </a:rPr>
              <a:t>. </a:t>
            </a:r>
            <a:r>
              <a:rPr lang="ko-KR" altLang="en-US" sz="2800" dirty="0">
                <a:latin typeface="나눔고딕" panose="020D0604000000000000" pitchFamily="50" charset="-127"/>
                <a:ea typeface="나눔고딕" panose="020D0604000000000000" pitchFamily="50" charset="-127"/>
              </a:rPr>
              <a:t>가장 시급한 요구 사항을 먼저 만족시켜야 합니다</a:t>
            </a:r>
            <a:r>
              <a:rPr lang="en-US" altLang="ko-KR" sz="2800" dirty="0">
                <a:latin typeface="나눔고딕" panose="020D0604000000000000" pitchFamily="50" charset="-127"/>
                <a:ea typeface="나눔고딕" panose="020D0604000000000000" pitchFamily="50" charset="-127"/>
              </a:rPr>
              <a:t>.</a:t>
            </a:r>
          </a:p>
          <a:p>
            <a:pPr marL="571500" indent="-571500">
              <a:spcAft>
                <a:spcPts val="600"/>
              </a:spcAft>
              <a:buFont typeface="Arial" charset="0"/>
              <a:buChar char="•"/>
            </a:pPr>
            <a:r>
              <a:rPr lang="ko-KR" altLang="en-US" sz="2800" dirty="0">
                <a:latin typeface="나눔고딕" panose="020D0604000000000000" pitchFamily="50" charset="-127"/>
                <a:ea typeface="나눔고딕" panose="020D0604000000000000" pitchFamily="50" charset="-127"/>
              </a:rPr>
              <a:t>데이터베이스를 개발하기 위한 초기 목표는 </a:t>
            </a:r>
            <a:r>
              <a:rPr lang="en-US" altLang="ko-KR" sz="2800" dirty="0">
                <a:latin typeface="나눔고딕" panose="020D0604000000000000" pitchFamily="50" charset="-127"/>
                <a:ea typeface="나눔고딕" panose="020D0604000000000000" pitchFamily="50" charset="-127"/>
              </a:rPr>
              <a:t>As-Is</a:t>
            </a:r>
            <a:r>
              <a:rPr lang="ko-KR" altLang="en-US" sz="2800" dirty="0">
                <a:latin typeface="나눔고딕" panose="020D0604000000000000" pitchFamily="50" charset="-127"/>
                <a:ea typeface="나눔고딕" panose="020D0604000000000000" pitchFamily="50" charset="-127"/>
              </a:rPr>
              <a:t>의 서비스를 개선하는 데 있습니다</a:t>
            </a:r>
            <a:r>
              <a:rPr lang="en-US" altLang="ko-KR" sz="2800" dirty="0">
                <a:latin typeface="나눔고딕" panose="020D0604000000000000" pitchFamily="50" charset="-127"/>
                <a:ea typeface="나눔고딕" panose="020D0604000000000000" pitchFamily="50" charset="-127"/>
              </a:rPr>
              <a:t>.</a:t>
            </a:r>
            <a:r>
              <a:rPr lang="ko-KR" altLang="en-US" sz="2800" dirty="0">
                <a:latin typeface="나눔고딕" panose="020D0604000000000000" pitchFamily="50" charset="-127"/>
                <a:ea typeface="나눔고딕" panose="020D0604000000000000" pitchFamily="50" charset="-127"/>
              </a:rPr>
              <a:t> 즉 사용자에게 신청의 처리 업무와 처리 상황을 알려주고</a:t>
            </a:r>
            <a:r>
              <a:rPr lang="en-US" altLang="ko-KR" sz="2800" dirty="0">
                <a:latin typeface="나눔고딕" panose="020D0604000000000000" pitchFamily="50" charset="-127"/>
                <a:ea typeface="나눔고딕" panose="020D0604000000000000" pitchFamily="50" charset="-127"/>
              </a:rPr>
              <a:t>,</a:t>
            </a:r>
            <a:r>
              <a:rPr lang="ko-KR" altLang="en-US" sz="2800" dirty="0">
                <a:latin typeface="나눔고딕" panose="020D0604000000000000" pitchFamily="50" charset="-127"/>
                <a:ea typeface="나눔고딕" panose="020D0604000000000000" pitchFamily="50" charset="-127"/>
              </a:rPr>
              <a:t> </a:t>
            </a:r>
            <a:r>
              <a:rPr lang="ko-KR" altLang="en-US" sz="2800" dirty="0" err="1">
                <a:latin typeface="나눔고딕" panose="020D0604000000000000" pitchFamily="50" charset="-127"/>
                <a:ea typeface="나눔고딕" panose="020D0604000000000000" pitchFamily="50" charset="-127"/>
              </a:rPr>
              <a:t>사용자별로</a:t>
            </a:r>
            <a:r>
              <a:rPr lang="ko-KR" altLang="en-US" sz="2800" dirty="0">
                <a:latin typeface="나눔고딕" panose="020D0604000000000000" pitchFamily="50" charset="-127"/>
                <a:ea typeface="나눔고딕" panose="020D0604000000000000" pitchFamily="50" charset="-127"/>
              </a:rPr>
              <a:t> 가장 적합한 </a:t>
            </a:r>
            <a:r>
              <a:rPr lang="en-US" altLang="ko-KR" sz="2800" dirty="0">
                <a:latin typeface="나눔고딕" panose="020D0604000000000000" pitchFamily="50" charset="-127"/>
                <a:ea typeface="나눔고딕" panose="020D0604000000000000" pitchFamily="50" charset="-127"/>
              </a:rPr>
              <a:t>UI</a:t>
            </a:r>
            <a:r>
              <a:rPr lang="ko-KR" altLang="en-US" sz="2800" dirty="0" err="1">
                <a:latin typeface="나눔고딕" panose="020D0604000000000000" pitchFamily="50" charset="-127"/>
                <a:ea typeface="나눔고딕" panose="020D0604000000000000" pitchFamily="50" charset="-127"/>
              </a:rPr>
              <a:t>를</a:t>
            </a:r>
            <a:r>
              <a:rPr lang="ko-KR" altLang="en-US" sz="2800" dirty="0">
                <a:latin typeface="나눔고딕" panose="020D0604000000000000" pitchFamily="50" charset="-127"/>
                <a:ea typeface="나눔고딕" panose="020D0604000000000000" pitchFamily="50" charset="-127"/>
              </a:rPr>
              <a:t> 제공하는 것입니다</a:t>
            </a:r>
            <a:r>
              <a:rPr lang="en-US" altLang="ko-KR" sz="2800" dirty="0">
                <a:latin typeface="나눔고딕" panose="020D0604000000000000" pitchFamily="50" charset="-127"/>
                <a:ea typeface="나눔고딕" panose="020D0604000000000000" pitchFamily="50" charset="-127"/>
              </a:rPr>
              <a:t>.</a:t>
            </a:r>
            <a:r>
              <a:rPr lang="ko-KR" altLang="en-US" sz="2800" dirty="0">
                <a:latin typeface="나눔고딕" panose="020D0604000000000000" pitchFamily="50" charset="-127"/>
                <a:ea typeface="나눔고딕" panose="020D0604000000000000" pitchFamily="50" charset="-127"/>
              </a:rPr>
              <a:t> 필요에 따라 </a:t>
            </a:r>
            <a:r>
              <a:rPr lang="ko-KR" altLang="en-US" sz="2800" dirty="0" err="1">
                <a:latin typeface="나눔고딕" panose="020D0604000000000000" pitchFamily="50" charset="-127"/>
                <a:ea typeface="나눔고딕" panose="020D0604000000000000" pitchFamily="50" charset="-127"/>
              </a:rPr>
              <a:t>사용자별</a:t>
            </a:r>
            <a:r>
              <a:rPr lang="ko-KR" altLang="en-US" sz="2800" dirty="0">
                <a:latin typeface="나눔고딕" panose="020D0604000000000000" pitchFamily="50" charset="-127"/>
                <a:ea typeface="나눔고딕" panose="020D0604000000000000" pitchFamily="50" charset="-127"/>
              </a:rPr>
              <a:t> 업무 처리에 관련된 요약 통계를 제공하는 것입니다</a:t>
            </a:r>
            <a:r>
              <a:rPr lang="en-US" altLang="ko-KR" sz="2800" dirty="0">
                <a:latin typeface="나눔고딕" panose="020D0604000000000000" pitchFamily="50" charset="-127"/>
                <a:ea typeface="나눔고딕" panose="020D0604000000000000" pitchFamily="50" charset="-127"/>
              </a:rPr>
              <a:t>.</a:t>
            </a:r>
            <a:r>
              <a:rPr lang="ko-KR" altLang="en-US" sz="2800" dirty="0">
                <a:latin typeface="나눔고딕" panose="020D0604000000000000" pitchFamily="50" charset="-127"/>
                <a:ea typeface="나눔고딕" panose="020D0604000000000000" pitchFamily="50" charset="-127"/>
              </a:rPr>
              <a:t> 이 정보를 통해 학교는 일부 추세를 파악하고 적절하게 학생 지도에 활용할 수 있습니다</a:t>
            </a:r>
            <a:r>
              <a:rPr lang="en-US" altLang="ko-KR" sz="2800" dirty="0">
                <a:latin typeface="나눔고딕" panose="020D0604000000000000" pitchFamily="50" charset="-127"/>
                <a:ea typeface="나눔고딕" panose="020D0604000000000000" pitchFamily="50" charset="-127"/>
              </a:rPr>
              <a:t>.</a:t>
            </a:r>
          </a:p>
          <a:p>
            <a:pPr marL="571500" indent="-571500">
              <a:spcAft>
                <a:spcPts val="600"/>
              </a:spcAft>
              <a:buFont typeface="Arial" charset="0"/>
              <a:buChar char="•"/>
            </a:pPr>
            <a:endParaRPr lang="en-US" altLang="ko-KR" sz="2800" b="0" dirty="0">
              <a:latin typeface="나눔고딕" panose="020D0604000000000000" pitchFamily="50" charset="-127"/>
              <a:ea typeface="나눔고딕" panose="020D0604000000000000" pitchFamily="50" charset="-127"/>
            </a:endParaRP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20</a:t>
            </a:fld>
            <a:endParaRPr lang="ko-KR" altLang="en-US" dirty="0"/>
          </a:p>
        </p:txBody>
      </p:sp>
      <p:sp>
        <p:nvSpPr>
          <p:cNvPr id="5" name="TextBox 4"/>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is the Objective of </a:t>
            </a:r>
            <a:r>
              <a:rPr lang="en-US" sz="1800" i="1">
                <a:solidFill>
                  <a:schemeClr val="tx1"/>
                </a:solidFill>
                <a:latin typeface="Nanum Gothic" charset="-127"/>
                <a:ea typeface="Nanum Gothic" charset="-127"/>
                <a:cs typeface="Nanum Gothic" charset="-127"/>
              </a:rPr>
              <a:t>the System?</a:t>
            </a:r>
            <a:r>
              <a:rPr lang="en-US" sz="1800" b="1">
                <a:solidFill>
                  <a:schemeClr val="tx1"/>
                </a:solidFill>
                <a:latin typeface="Nanum Gothic" charset="-127"/>
                <a:ea typeface="Nanum Gothic" charset="-127"/>
                <a:cs typeface="Nanum Gothic" charset="-127"/>
              </a:rPr>
              <a:t> </a:t>
            </a:r>
            <a:r>
              <a:rPr lang="en-US" sz="1800" b="1" dirty="0">
                <a:solidFill>
                  <a:schemeClr val="tx1"/>
                </a:solidFill>
                <a:latin typeface="Nanum Gothic" charset="-127"/>
                <a:ea typeface="Nanum Gothic" charset="-127"/>
                <a:cs typeface="Nanum Gothic" charset="-127"/>
              </a:rPr>
              <a:t>&gt;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7607695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a:xfrm>
            <a:off x="806027" y="1259174"/>
            <a:ext cx="11379200" cy="5876144"/>
          </a:xfrm>
        </p:spPr>
        <p:txBody>
          <a:bodyPr anchor="ctr">
            <a:normAutofit/>
          </a:bodyPr>
          <a:lstStyle/>
          <a:p>
            <a:pPr marL="571500" indent="-571500">
              <a:spcAft>
                <a:spcPts val="600"/>
              </a:spcAft>
              <a:buFont typeface="Arial" charset="0"/>
              <a:buChar char="•"/>
            </a:pPr>
            <a:r>
              <a:rPr lang="en-US" altLang="ko-KR" sz="2800" dirty="0">
                <a:latin typeface="나눔고딕" panose="020D0604000000000000" pitchFamily="50" charset="-127"/>
                <a:ea typeface="나눔고딕" panose="020D0604000000000000" pitchFamily="50" charset="-127"/>
              </a:rPr>
              <a:t>＂</a:t>
            </a:r>
            <a:r>
              <a:rPr lang="ko-KR" altLang="en-US" sz="2800" dirty="0">
                <a:latin typeface="나눔고딕" panose="020D0604000000000000" pitchFamily="50" charset="-127"/>
                <a:ea typeface="나눔고딕" panose="020D0604000000000000" pitchFamily="50" charset="-127"/>
              </a:rPr>
              <a:t>휴학에 대해 어떤 통계를 원하십니까</a:t>
            </a:r>
            <a:r>
              <a:rPr lang="en-US" altLang="ko-KR" sz="2800" dirty="0">
                <a:latin typeface="나눔고딕" panose="020D0604000000000000" pitchFamily="50" charset="-127"/>
                <a:ea typeface="나눔고딕" panose="020D0604000000000000" pitchFamily="50" charset="-127"/>
              </a:rPr>
              <a:t>?"</a:t>
            </a:r>
            <a:r>
              <a:rPr lang="ko-KR" altLang="en-US" sz="2800" dirty="0">
                <a:latin typeface="나눔고딕" panose="020D0604000000000000" pitchFamily="50" charset="-127"/>
                <a:ea typeface="나눔고딕" panose="020D0604000000000000" pitchFamily="50" charset="-127"/>
              </a:rPr>
              <a:t>와 같은 질문은 사용자로부터 적절한 세부 정보를 이끌어 내지 못할 수도 있습니다</a:t>
            </a:r>
            <a:r>
              <a:rPr lang="en-US" altLang="ko-KR" sz="2800" dirty="0">
                <a:latin typeface="나눔고딕" panose="020D0604000000000000" pitchFamily="50" charset="-127"/>
                <a:ea typeface="나눔고딕" panose="020D0604000000000000" pitchFamily="50" charset="-127"/>
              </a:rPr>
              <a:t>.</a:t>
            </a:r>
          </a:p>
          <a:p>
            <a:pPr marL="571500" indent="-571500">
              <a:spcAft>
                <a:spcPts val="600"/>
              </a:spcAft>
              <a:buFont typeface="Arial" charset="0"/>
              <a:buChar char="•"/>
            </a:pPr>
            <a:r>
              <a:rPr lang="ko-KR" altLang="en-US" sz="2800" dirty="0">
                <a:latin typeface="나눔고딕" panose="020D0604000000000000" pitchFamily="50" charset="-127"/>
                <a:ea typeface="나눔고딕" panose="020D0604000000000000" pitchFamily="50" charset="-127"/>
              </a:rPr>
              <a:t>기간 내에 개발 가능한 것을 생각하고 좀 더 구체적인 질문을 시도해보십시오</a:t>
            </a:r>
            <a:r>
              <a:rPr lang="en-US" altLang="ko-KR" sz="2800" dirty="0">
                <a:latin typeface="나눔고딕" panose="020D0604000000000000" pitchFamily="50" charset="-127"/>
                <a:ea typeface="나눔고딕" panose="020D0604000000000000" pitchFamily="50" charset="-127"/>
              </a:rPr>
              <a:t>.</a:t>
            </a:r>
            <a:endParaRPr lang="en-US" altLang="ko-KR" sz="2800" b="0" dirty="0">
              <a:latin typeface="나눔고딕" panose="020D0604000000000000" pitchFamily="50" charset="-127"/>
              <a:ea typeface="나눔고딕" panose="020D0604000000000000" pitchFamily="50" charset="-127"/>
            </a:endParaRPr>
          </a:p>
          <a:p>
            <a:pPr lvl="2">
              <a:spcAft>
                <a:spcPts val="600"/>
              </a:spcAft>
              <a:buFont typeface="Courier New" panose="02070309020205020404" pitchFamily="49" charset="0"/>
              <a:buChar char="o"/>
            </a:pPr>
            <a:r>
              <a:rPr lang="ko-KR" altLang="en-US" sz="2400" b="0" dirty="0">
                <a:latin typeface="나눔고딕" panose="020D0604000000000000" pitchFamily="50" charset="-127"/>
                <a:ea typeface="나눔고딕" panose="020D0604000000000000" pitchFamily="50" charset="-127"/>
              </a:rPr>
              <a:t>이번 학기에 휴학 신청한 학생 중 승인을 받지 못한 학생은 몇 </a:t>
            </a:r>
            <a:r>
              <a:rPr lang="en-US" altLang="ko-KR" sz="2400" b="0" dirty="0">
                <a:latin typeface="나눔고딕" panose="020D0604000000000000" pitchFamily="50" charset="-127"/>
                <a:ea typeface="나눔고딕" panose="020D0604000000000000" pitchFamily="50" charset="-127"/>
              </a:rPr>
              <a:t>%</a:t>
            </a:r>
            <a:r>
              <a:rPr lang="ko-KR" altLang="en-US" sz="2400" b="0" dirty="0">
                <a:latin typeface="나눔고딕" panose="020D0604000000000000" pitchFamily="50" charset="-127"/>
                <a:ea typeface="나눔고딕" panose="020D0604000000000000" pitchFamily="50" charset="-127"/>
              </a:rPr>
              <a:t>입니까</a:t>
            </a:r>
            <a:r>
              <a:rPr lang="en-US" altLang="ko-KR" sz="2400" b="0" dirty="0">
                <a:latin typeface="나눔고딕" panose="020D0604000000000000" pitchFamily="50" charset="-127"/>
                <a:ea typeface="나눔고딕" panose="020D0604000000000000" pitchFamily="50" charset="-127"/>
              </a:rPr>
              <a:t>?</a:t>
            </a:r>
            <a:r>
              <a:rPr lang="ko-KR" altLang="en-US" sz="2400" b="0" dirty="0">
                <a:latin typeface="나눔고딕" panose="020D0604000000000000" pitchFamily="50" charset="-127"/>
                <a:ea typeface="나눔고딕" panose="020D0604000000000000" pitchFamily="50" charset="-127"/>
              </a:rPr>
              <a:t> </a:t>
            </a:r>
            <a:endParaRPr lang="en-US" altLang="ko-KR" sz="2400" b="0" dirty="0">
              <a:latin typeface="나눔고딕" panose="020D0604000000000000" pitchFamily="50" charset="-127"/>
              <a:ea typeface="나눔고딕" panose="020D0604000000000000" pitchFamily="50" charset="-127"/>
            </a:endParaRPr>
          </a:p>
          <a:p>
            <a:pPr lvl="2">
              <a:spcAft>
                <a:spcPts val="600"/>
              </a:spcAft>
              <a:buFont typeface="Courier New" panose="02070309020205020404" pitchFamily="49" charset="0"/>
              <a:buChar char="o"/>
            </a:pPr>
            <a:r>
              <a:rPr lang="ko-KR" altLang="en-US" sz="2400" dirty="0">
                <a:latin typeface="나눔고딕" panose="020D0604000000000000" pitchFamily="50" charset="-127"/>
                <a:ea typeface="나눔고딕" panose="020D0604000000000000" pitchFamily="50" charset="-127"/>
              </a:rPr>
              <a:t>이번 학기에 휴학 연장을 신청한 학생은 몇 명이며 이는 휴학을 종료하는 학생 중 몇 </a:t>
            </a:r>
            <a:r>
              <a:rPr lang="en-US" altLang="ko-KR" sz="2400" dirty="0">
                <a:latin typeface="나눔고딕" panose="020D0604000000000000" pitchFamily="50" charset="-127"/>
                <a:ea typeface="나눔고딕" panose="020D0604000000000000" pitchFamily="50" charset="-127"/>
              </a:rPr>
              <a:t>%</a:t>
            </a:r>
            <a:r>
              <a:rPr lang="ko-KR" altLang="en-US" sz="2400" dirty="0">
                <a:latin typeface="나눔고딕" panose="020D0604000000000000" pitchFamily="50" charset="-127"/>
                <a:ea typeface="나눔고딕" panose="020D0604000000000000" pitchFamily="50" charset="-127"/>
              </a:rPr>
              <a:t>입니까</a:t>
            </a:r>
            <a:r>
              <a:rPr lang="en-US" altLang="ko-KR" sz="2400" dirty="0">
                <a:latin typeface="나눔고딕" panose="020D0604000000000000" pitchFamily="50" charset="-127"/>
                <a:ea typeface="나눔고딕" panose="020D0604000000000000" pitchFamily="50" charset="-127"/>
              </a:rPr>
              <a:t>?</a:t>
            </a:r>
            <a:endParaRPr lang="en-US" altLang="ko-KR" sz="2400" b="0" dirty="0">
              <a:latin typeface="나눔고딕" panose="020D0604000000000000" pitchFamily="50" charset="-127"/>
              <a:ea typeface="나눔고딕" panose="020D0604000000000000" pitchFamily="50" charset="-127"/>
            </a:endParaRPr>
          </a:p>
          <a:p>
            <a:pPr lvl="2">
              <a:spcAft>
                <a:spcPts val="600"/>
              </a:spcAft>
              <a:buFont typeface="Courier New" panose="02070309020205020404" pitchFamily="49" charset="0"/>
              <a:buChar char="o"/>
            </a:pPr>
            <a:r>
              <a:rPr lang="ko-KR" altLang="en-US" sz="2400" b="0" dirty="0">
                <a:latin typeface="나눔고딕" panose="020D0604000000000000" pitchFamily="50" charset="-127"/>
                <a:ea typeface="나눔고딕" panose="020D0604000000000000" pitchFamily="50" charset="-127"/>
              </a:rPr>
              <a:t>과거 </a:t>
            </a:r>
            <a:r>
              <a:rPr lang="en-US" altLang="ko-KR" sz="2400" b="0" dirty="0">
                <a:latin typeface="나눔고딕" panose="020D0604000000000000" pitchFamily="50" charset="-127"/>
                <a:ea typeface="나눔고딕" panose="020D0604000000000000" pitchFamily="50" charset="-127"/>
              </a:rPr>
              <a:t>4</a:t>
            </a:r>
            <a:r>
              <a:rPr lang="ko-KR" altLang="en-US" sz="2400" b="0" dirty="0">
                <a:latin typeface="나눔고딕" panose="020D0604000000000000" pitchFamily="50" charset="-127"/>
                <a:ea typeface="나눔고딕" panose="020D0604000000000000" pitchFamily="50" charset="-127"/>
              </a:rPr>
              <a:t>년 동안 학과별 </a:t>
            </a:r>
            <a:r>
              <a:rPr lang="ko-KR" altLang="en-US" sz="2400" b="0" dirty="0" err="1">
                <a:latin typeface="나눔고딕" panose="020D0604000000000000" pitchFamily="50" charset="-127"/>
                <a:ea typeface="나눔고딕" panose="020D0604000000000000" pitchFamily="50" charset="-127"/>
              </a:rPr>
              <a:t>학기별</a:t>
            </a:r>
            <a:r>
              <a:rPr lang="ko-KR" altLang="en-US" sz="2400" b="0" dirty="0">
                <a:latin typeface="나눔고딕" panose="020D0604000000000000" pitchFamily="50" charset="-127"/>
                <a:ea typeface="나눔고딕" panose="020D0604000000000000" pitchFamily="50" charset="-127"/>
              </a:rPr>
              <a:t> 휴학생 비율은</a:t>
            </a:r>
            <a:r>
              <a:rPr lang="en-US" altLang="ko-KR" sz="2400" b="0" dirty="0">
                <a:latin typeface="나눔고딕" panose="020D0604000000000000" pitchFamily="50" charset="-127"/>
                <a:ea typeface="나눔고딕" panose="020D0604000000000000" pitchFamily="50" charset="-127"/>
              </a:rPr>
              <a:t>?</a:t>
            </a:r>
          </a:p>
          <a:p>
            <a:pPr lvl="2">
              <a:spcAft>
                <a:spcPts val="600"/>
              </a:spcAft>
              <a:buFont typeface="Courier New" panose="02070309020205020404" pitchFamily="49" charset="0"/>
              <a:buChar char="o"/>
            </a:pPr>
            <a:r>
              <a:rPr lang="ko-KR" altLang="en-US" sz="2400" dirty="0">
                <a:latin typeface="나눔고딕" panose="020D0604000000000000" pitchFamily="50" charset="-127"/>
                <a:ea typeface="나눔고딕" panose="020D0604000000000000" pitchFamily="50" charset="-127"/>
              </a:rPr>
              <a:t>과거 </a:t>
            </a:r>
            <a:r>
              <a:rPr lang="en-US" altLang="ko-KR" sz="2400" dirty="0">
                <a:latin typeface="나눔고딕" panose="020D0604000000000000" pitchFamily="50" charset="-127"/>
                <a:ea typeface="나눔고딕" panose="020D0604000000000000" pitchFamily="50" charset="-127"/>
              </a:rPr>
              <a:t>4</a:t>
            </a:r>
            <a:r>
              <a:rPr lang="ko-KR" altLang="en-US" sz="2400" dirty="0">
                <a:latin typeface="나눔고딕" panose="020D0604000000000000" pitchFamily="50" charset="-127"/>
                <a:ea typeface="나눔고딕" panose="020D0604000000000000" pitchFamily="50" charset="-127"/>
              </a:rPr>
              <a:t>년 동안 군 휴학을 제외한 남녀별 휴학생 수와 각각 비율은</a:t>
            </a:r>
            <a:r>
              <a:rPr lang="en-US" altLang="ko-KR" sz="2400" b="0" dirty="0">
                <a:latin typeface="나눔고딕" panose="020D0604000000000000" pitchFamily="50" charset="-127"/>
                <a:ea typeface="나눔고딕" panose="020D0604000000000000" pitchFamily="50" charset="-127"/>
              </a:rPr>
              <a:t>?</a:t>
            </a: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21</a:t>
            </a:fld>
            <a:endParaRPr lang="ko-KR" altLang="en-US" dirty="0"/>
          </a:p>
        </p:txBody>
      </p:sp>
      <p:sp>
        <p:nvSpPr>
          <p:cNvPr id="5" name="TextBox 4"/>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is the Objective of </a:t>
            </a:r>
            <a:r>
              <a:rPr lang="en-US" sz="1800" i="1">
                <a:solidFill>
                  <a:schemeClr val="tx1"/>
                </a:solidFill>
                <a:latin typeface="Nanum Gothic" charset="-127"/>
                <a:ea typeface="Nanum Gothic" charset="-127"/>
                <a:cs typeface="Nanum Gothic" charset="-127"/>
              </a:rPr>
              <a:t>the System?</a:t>
            </a:r>
            <a:r>
              <a:rPr lang="en-US" sz="1800" b="1">
                <a:solidFill>
                  <a:schemeClr val="tx1"/>
                </a:solidFill>
                <a:latin typeface="Nanum Gothic" charset="-127"/>
                <a:ea typeface="Nanum Gothic" charset="-127"/>
                <a:cs typeface="Nanum Gothic" charset="-127"/>
              </a:rPr>
              <a:t> </a:t>
            </a:r>
            <a:r>
              <a:rPr lang="en-US" sz="1800" b="1" dirty="0">
                <a:solidFill>
                  <a:schemeClr val="tx1"/>
                </a:solidFill>
                <a:latin typeface="Nanum Gothic" charset="-127"/>
                <a:ea typeface="Nanum Gothic" charset="-127"/>
                <a:cs typeface="Nanum Gothic" charset="-127"/>
              </a:rPr>
              <a:t>&gt;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
        <p:nvSpPr>
          <p:cNvPr id="6" name="TextBox 5">
            <a:extLst>
              <a:ext uri="{FF2B5EF4-FFF2-40B4-BE49-F238E27FC236}">
                <a16:creationId xmlns:a16="http://schemas.microsoft.com/office/drawing/2014/main" id="{4FB6ACAC-BE9E-A045-A848-974D9D7A0217}"/>
              </a:ext>
            </a:extLst>
          </p:cNvPr>
          <p:cNvSpPr txBox="1"/>
          <p:nvPr/>
        </p:nvSpPr>
        <p:spPr>
          <a:xfrm>
            <a:off x="1279421" y="7232262"/>
            <a:ext cx="10855607" cy="2062103"/>
          </a:xfrm>
          <a:prstGeom prst="rect">
            <a:avLst/>
          </a:prstGeom>
          <a:noFill/>
        </p:spPr>
        <p:txBody>
          <a:bodyPr wrap="square" rtlCol="0">
            <a:spAutoFit/>
          </a:bodyPr>
          <a:lstStyle/>
          <a:p>
            <a:pPr algn="l"/>
            <a:r>
              <a:rPr lang="ko-KR" altLang="en-US" sz="3200" b="1" i="1" dirty="0">
                <a:solidFill>
                  <a:schemeClr val="bg1"/>
                </a:solidFill>
                <a:latin typeface="Nanum Gothic" charset="-127"/>
                <a:ea typeface="Nanum Gothic" charset="-127"/>
                <a:cs typeface="Nanum Gothic" charset="-127"/>
              </a:rPr>
              <a:t>업무처리 시간에 대하여 분석할 수 있다면</a:t>
            </a:r>
            <a:r>
              <a:rPr lang="en-US" altLang="ko-KR" sz="3200" b="1" i="1" dirty="0">
                <a:solidFill>
                  <a:schemeClr val="bg1"/>
                </a:solidFill>
                <a:latin typeface="Nanum Gothic" charset="-127"/>
                <a:ea typeface="Nanum Gothic" charset="-127"/>
                <a:cs typeface="Nanum Gothic" charset="-127"/>
              </a:rPr>
              <a:t>,</a:t>
            </a:r>
            <a:r>
              <a:rPr lang="ko-KR" altLang="en-US" sz="3200" b="1" i="1" dirty="0">
                <a:solidFill>
                  <a:schemeClr val="bg1"/>
                </a:solidFill>
                <a:latin typeface="Nanum Gothic" charset="-127"/>
                <a:ea typeface="Nanum Gothic" charset="-127"/>
                <a:cs typeface="Nanum Gothic" charset="-127"/>
              </a:rPr>
              <a:t> 어떤 업무에서 많은 시간이 소요되는 가를 알 수 있고</a:t>
            </a:r>
            <a:r>
              <a:rPr lang="en-US" altLang="ko-KR" sz="3200" b="1" i="1" dirty="0">
                <a:solidFill>
                  <a:schemeClr val="bg1"/>
                </a:solidFill>
                <a:latin typeface="Nanum Gothic" charset="-127"/>
                <a:ea typeface="Nanum Gothic" charset="-127"/>
                <a:cs typeface="Nanum Gothic" charset="-127"/>
              </a:rPr>
              <a:t>,</a:t>
            </a:r>
            <a:r>
              <a:rPr lang="ko-KR" altLang="en-US" sz="3200" b="1" i="1" dirty="0">
                <a:solidFill>
                  <a:schemeClr val="bg1"/>
                </a:solidFill>
                <a:latin typeface="Nanum Gothic" charset="-127"/>
                <a:ea typeface="Nanum Gothic" charset="-127"/>
                <a:cs typeface="Nanum Gothic" charset="-127"/>
              </a:rPr>
              <a:t> 이 업무를 간편화 또는 신속하게 처리함으로써 보다 바람직한 서비스를 제공할 수 있습니다</a:t>
            </a:r>
            <a:r>
              <a:rPr lang="en-US" altLang="ko-KR" sz="3200" b="1" i="1" dirty="0">
                <a:solidFill>
                  <a:schemeClr val="bg1"/>
                </a:solidFill>
                <a:latin typeface="Nanum Gothic" charset="-127"/>
                <a:ea typeface="Nanum Gothic" charset="-127"/>
                <a:cs typeface="Nanum Gothic" charset="-127"/>
              </a:rPr>
              <a:t>.</a:t>
            </a:r>
            <a:r>
              <a:rPr lang="ko-KR" altLang="en-US" sz="3200" b="1" i="1" dirty="0">
                <a:solidFill>
                  <a:schemeClr val="bg1"/>
                </a:solidFill>
                <a:latin typeface="Nanum Gothic" charset="-127"/>
                <a:ea typeface="Nanum Gothic" charset="-127"/>
                <a:cs typeface="Nanum Gothic" charset="-127"/>
              </a:rPr>
              <a:t> </a:t>
            </a:r>
            <a:endParaRPr lang="ko-KR" altLang="en-US" sz="3200" b="1" dirty="0">
              <a:solidFill>
                <a:schemeClr val="bg1"/>
              </a:solidFill>
              <a:latin typeface="Nanum Gothic" charset="-127"/>
              <a:ea typeface="Nanum Gothic" charset="-127"/>
              <a:cs typeface="Nanum Gothic" charset="-127"/>
            </a:endParaRPr>
          </a:p>
        </p:txBody>
      </p:sp>
    </p:spTree>
    <p:extLst>
      <p:ext uri="{BB962C8B-B14F-4D97-AF65-F5344CB8AC3E}">
        <p14:creationId xmlns:p14="http://schemas.microsoft.com/office/powerpoint/2010/main" val="317070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1000"/>
                                        <p:tgtEl>
                                          <p:spTgt spid="3">
                                            <p:txEl>
                                              <p:pRg st="3" end="3"/>
                                            </p:txEl>
                                          </p:spTgt>
                                        </p:tgtEl>
                                      </p:cBhvr>
                                    </p:animEffect>
                                    <p:anim calcmode="lin" valueType="num">
                                      <p:cBhvr>
                                        <p:cTn id="27"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1000"/>
                                        <p:tgtEl>
                                          <p:spTgt spid="3">
                                            <p:txEl>
                                              <p:pRg st="4" end="4"/>
                                            </p:txEl>
                                          </p:spTgt>
                                        </p:tgtEl>
                                      </p:cBhvr>
                                    </p:animEffect>
                                    <p:anim calcmode="lin" valueType="num">
                                      <p:cBhvr>
                                        <p:cTn id="3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1000"/>
                                        <p:tgtEl>
                                          <p:spTgt spid="3">
                                            <p:txEl>
                                              <p:pRg st="5" end="5"/>
                                            </p:txEl>
                                          </p:spTgt>
                                        </p:tgtEl>
                                      </p:cBhvr>
                                    </p:animEffect>
                                    <p:anim calcmode="lin" valueType="num">
                                      <p:cBhvr>
                                        <p:cTn id="37"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8"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6"/>
                                        </p:tgtEl>
                                        <p:attrNameLst>
                                          <p:attrName>style.visibility</p:attrName>
                                        </p:attrNameLst>
                                      </p:cBhvr>
                                      <p:to>
                                        <p:strVal val="visible"/>
                                      </p:to>
                                    </p:set>
                                    <p:anim calcmode="lin" valueType="num">
                                      <p:cBhvr additive="base">
                                        <p:cTn id="43" dur="500" fill="hold"/>
                                        <p:tgtEl>
                                          <p:spTgt spid="6"/>
                                        </p:tgtEl>
                                        <p:attrNameLst>
                                          <p:attrName>ppt_x</p:attrName>
                                        </p:attrNameLst>
                                      </p:cBhvr>
                                      <p:tavLst>
                                        <p:tav tm="0">
                                          <p:val>
                                            <p:strVal val="#ppt_x"/>
                                          </p:val>
                                        </p:tav>
                                        <p:tav tm="100000">
                                          <p:val>
                                            <p:strVal val="#ppt_x"/>
                                          </p:val>
                                        </p:tav>
                                      </p:tavLst>
                                    </p:anim>
                                    <p:anim calcmode="lin" valueType="num">
                                      <p:cBhvr additive="base">
                                        <p:cTn id="4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fontScale="90000"/>
          </a:bodyPr>
          <a:lstStyle/>
          <a:p>
            <a:r>
              <a:rPr lang="en-US" altLang="ko-KR" b="1" dirty="0">
                <a:latin typeface="Century Gothic" charset="0"/>
                <a:ea typeface="Century Gothic" charset="0"/>
                <a:cs typeface="Century Gothic" charset="0"/>
              </a:rPr>
              <a:t>What Data are Required to Satisfy the Objective?</a:t>
            </a:r>
            <a:endParaRPr lang="ko-KR" altLang="en-US" b="1" dirty="0">
              <a:latin typeface="Century Gothic" charset="0"/>
              <a:ea typeface="Century Gothic" charset="0"/>
              <a:cs typeface="Century Gothic" charset="0"/>
            </a:endParaRP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22</a:t>
            </a:fld>
            <a:endParaRPr lang="ko-KR" altLang="en-US" dirty="0"/>
          </a:p>
        </p:txBody>
      </p:sp>
      <p:sp>
        <p:nvSpPr>
          <p:cNvPr id="6" name="TextBox 5"/>
          <p:cNvSpPr txBox="1"/>
          <p:nvPr/>
        </p:nvSpPr>
        <p:spPr>
          <a:xfrm>
            <a:off x="972186" y="3515713"/>
            <a:ext cx="10958017" cy="1384995"/>
          </a:xfrm>
          <a:prstGeom prst="rect">
            <a:avLst/>
          </a:prstGeom>
          <a:noFill/>
        </p:spPr>
        <p:txBody>
          <a:bodyPr wrap="square" rtlCol="0">
            <a:spAutoFit/>
          </a:bodyPr>
          <a:lstStyle/>
          <a:p>
            <a:pPr algn="l"/>
            <a:r>
              <a:rPr lang="ko-KR" altLang="en-US" sz="2800" dirty="0" err="1">
                <a:solidFill>
                  <a:schemeClr val="bg1"/>
                </a:solidFill>
                <a:latin typeface="Nanum Gothic" charset="-127"/>
                <a:ea typeface="Nanum Gothic" charset="-127"/>
                <a:cs typeface="Nanum Gothic" charset="-127"/>
              </a:rPr>
              <a:t>년별</a:t>
            </a:r>
            <a:r>
              <a:rPr lang="ko-KR" altLang="en-US" sz="2800" dirty="0">
                <a:solidFill>
                  <a:schemeClr val="bg1"/>
                </a:solidFill>
                <a:latin typeface="Nanum Gothic" charset="-127"/>
                <a:ea typeface="Nanum Gothic" charset="-127"/>
                <a:cs typeface="Nanum Gothic" charset="-127"/>
              </a:rPr>
              <a:t> 또는 </a:t>
            </a:r>
            <a:r>
              <a:rPr lang="ko-KR" altLang="en-US" sz="2800" dirty="0" err="1">
                <a:solidFill>
                  <a:schemeClr val="bg1"/>
                </a:solidFill>
                <a:latin typeface="Nanum Gothic" charset="-127"/>
                <a:ea typeface="Nanum Gothic" charset="-127"/>
                <a:cs typeface="Nanum Gothic" charset="-127"/>
              </a:rPr>
              <a:t>학기별</a:t>
            </a:r>
            <a:r>
              <a:rPr lang="ko-KR" altLang="en-US" sz="2800" dirty="0">
                <a:solidFill>
                  <a:schemeClr val="bg1"/>
                </a:solidFill>
                <a:latin typeface="Nanum Gothic" charset="-127"/>
                <a:ea typeface="Nanum Gothic" charset="-127"/>
                <a:cs typeface="Nanum Gothic" charset="-127"/>
              </a:rPr>
              <a:t> 통계를 제공하려면 날짜를 기록해야 합니다</a:t>
            </a:r>
            <a:r>
              <a:rPr lang="en-US" altLang="ko-KR" sz="2800" dirty="0">
                <a:solidFill>
                  <a:schemeClr val="bg1"/>
                </a:solidFill>
                <a:latin typeface="Nanum Gothic" charset="-127"/>
                <a:ea typeface="Nanum Gothic" charset="-127"/>
                <a:cs typeface="Nanum Gothic" charset="-127"/>
              </a:rPr>
              <a:t>. </a:t>
            </a:r>
            <a:r>
              <a:rPr lang="ko-KR" altLang="en-US" sz="2800" dirty="0">
                <a:solidFill>
                  <a:schemeClr val="bg1"/>
                </a:solidFill>
                <a:latin typeface="Nanum Gothic" charset="-127"/>
                <a:ea typeface="Nanum Gothic" charset="-127"/>
                <a:cs typeface="Nanum Gothic" charset="-127"/>
              </a:rPr>
              <a:t>또한 어떤  목적에서 든 휴학 </a:t>
            </a:r>
            <a:r>
              <a:rPr lang="ko-KR" altLang="en-US" sz="2800" dirty="0" err="1">
                <a:solidFill>
                  <a:schemeClr val="bg1"/>
                </a:solidFill>
                <a:latin typeface="Nanum Gothic" charset="-127"/>
                <a:ea typeface="Nanum Gothic" charset="-127"/>
                <a:cs typeface="Nanum Gothic" charset="-127"/>
              </a:rPr>
              <a:t>사유별</a:t>
            </a:r>
            <a:r>
              <a:rPr lang="ko-KR" altLang="en-US" sz="2800" dirty="0">
                <a:solidFill>
                  <a:schemeClr val="bg1"/>
                </a:solidFill>
                <a:latin typeface="Nanum Gothic" charset="-127"/>
                <a:ea typeface="Nanum Gothic" charset="-127"/>
                <a:cs typeface="Nanum Gothic" charset="-127"/>
              </a:rPr>
              <a:t> 통계를  원하면</a:t>
            </a:r>
            <a:r>
              <a:rPr lang="en-US" altLang="ko-KR" sz="2800" dirty="0">
                <a:solidFill>
                  <a:schemeClr val="bg1"/>
                </a:solidFill>
                <a:latin typeface="Nanum Gothic" charset="-127"/>
                <a:ea typeface="Nanum Gothic" charset="-127"/>
                <a:cs typeface="Nanum Gothic" charset="-127"/>
              </a:rPr>
              <a:t>,</a:t>
            </a:r>
            <a:r>
              <a:rPr lang="ko-KR" altLang="en-US" sz="2800" dirty="0">
                <a:solidFill>
                  <a:schemeClr val="bg1"/>
                </a:solidFill>
                <a:latin typeface="Nanum Gothic" charset="-127"/>
                <a:ea typeface="Nanum Gothic" charset="-127"/>
                <a:cs typeface="Nanum Gothic" charset="-127"/>
              </a:rPr>
              <a:t> 휴학 사유를 선택목록에서 선택할 수 있어 이를 쉽게 분류할 수 있도록 하여야 합니다</a:t>
            </a:r>
            <a:r>
              <a:rPr lang="en-US" altLang="ko-KR" sz="2800" dirty="0">
                <a:solidFill>
                  <a:schemeClr val="bg1"/>
                </a:solidFill>
                <a:latin typeface="Nanum Gothic" charset="-127"/>
                <a:ea typeface="Nanum Gothic" charset="-127"/>
                <a:cs typeface="Nanum Gothic" charset="-127"/>
              </a:rPr>
              <a:t>.</a:t>
            </a:r>
            <a:endParaRPr lang="ko-KR" altLang="en-US" sz="2800" dirty="0">
              <a:solidFill>
                <a:schemeClr val="bg1"/>
              </a:solidFill>
              <a:latin typeface="Nanum Gothic" charset="-127"/>
              <a:ea typeface="Nanum Gothic" charset="-127"/>
              <a:cs typeface="Nanum Gothic" charset="-127"/>
            </a:endParaRPr>
          </a:p>
        </p:txBody>
      </p:sp>
      <p:sp>
        <p:nvSpPr>
          <p:cNvPr id="7" name="TextBox 6"/>
          <p:cNvSpPr txBox="1"/>
          <p:nvPr/>
        </p:nvSpPr>
        <p:spPr>
          <a:xfrm>
            <a:off x="972186" y="2491599"/>
            <a:ext cx="10958017" cy="523220"/>
          </a:xfrm>
          <a:prstGeom prst="rect">
            <a:avLst/>
          </a:prstGeom>
          <a:noFill/>
        </p:spPr>
        <p:txBody>
          <a:bodyPr wrap="square" rtlCol="0">
            <a:spAutoFit/>
          </a:bodyPr>
          <a:lstStyle/>
          <a:p>
            <a:pPr algn="l"/>
            <a:r>
              <a:rPr lang="ko-KR" altLang="en-US" sz="2800" b="1" dirty="0" err="1">
                <a:solidFill>
                  <a:schemeClr val="bg1"/>
                </a:solidFill>
                <a:latin typeface="Nanum Gothic" charset="-127"/>
                <a:ea typeface="Nanum Gothic" charset="-127"/>
                <a:cs typeface="Nanum Gothic" charset="-127"/>
              </a:rPr>
              <a:t>휴학신청서</a:t>
            </a:r>
            <a:r>
              <a:rPr lang="ko-KR" altLang="en-US" sz="2800" b="1" dirty="0">
                <a:solidFill>
                  <a:schemeClr val="bg1"/>
                </a:solidFill>
                <a:latin typeface="Nanum Gothic" charset="-127"/>
                <a:ea typeface="Nanum Gothic" charset="-127"/>
                <a:cs typeface="Nanum Gothic" charset="-127"/>
              </a:rPr>
              <a:t> 접수</a:t>
            </a:r>
            <a:r>
              <a:rPr lang="en-US" altLang="ko-KR" sz="2800" b="1" dirty="0">
                <a:solidFill>
                  <a:schemeClr val="bg1"/>
                </a:solidFill>
                <a:latin typeface="Nanum Gothic" charset="-127"/>
                <a:ea typeface="Nanum Gothic" charset="-127"/>
                <a:cs typeface="Nanum Gothic" charset="-127"/>
              </a:rPr>
              <a:t>: </a:t>
            </a:r>
          </a:p>
        </p:txBody>
      </p:sp>
      <p:sp>
        <p:nvSpPr>
          <p:cNvPr id="8" name="TextBox 7"/>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Data are Required </a:t>
            </a:r>
            <a:r>
              <a:rPr lang="mr-IN" sz="1800" i="1" dirty="0">
                <a:solidFill>
                  <a:schemeClr val="tx1"/>
                </a:solidFill>
                <a:latin typeface="Nanum Gothic" charset="-127"/>
                <a:ea typeface="Nanum Gothic" charset="-127"/>
                <a:cs typeface="Nanum Gothic" charset="-127"/>
              </a:rPr>
              <a:t>…</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1903656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p:cNvSpPr>
            <a:spLocks noGrp="1"/>
          </p:cNvSpPr>
          <p:nvPr>
            <p:ph type="sldNum" sz="quarter" idx="10"/>
          </p:nvPr>
        </p:nvSpPr>
        <p:spPr/>
        <p:txBody>
          <a:bodyPr/>
          <a:lstStyle/>
          <a:p>
            <a:fld id="{87E0FCFB-B33F-4CD9-B1B3-4FED43C6D8C2}" type="slidenum">
              <a:rPr lang="ko-KR" altLang="en-US" smtClean="0"/>
              <a:pPr/>
              <a:t>23</a:t>
            </a:fld>
            <a:endParaRPr lang="ko-KR" altLang="en-US" dirty="0"/>
          </a:p>
        </p:txBody>
      </p:sp>
      <p:sp>
        <p:nvSpPr>
          <p:cNvPr id="6" name="TextBox 5"/>
          <p:cNvSpPr txBox="1"/>
          <p:nvPr/>
        </p:nvSpPr>
        <p:spPr>
          <a:xfrm>
            <a:off x="972186" y="2521338"/>
            <a:ext cx="10958017" cy="1569660"/>
          </a:xfrm>
          <a:prstGeom prst="rect">
            <a:avLst/>
          </a:prstGeom>
          <a:noFill/>
        </p:spPr>
        <p:txBody>
          <a:bodyPr wrap="square" rtlCol="0">
            <a:spAutoFit/>
          </a:bodyPr>
          <a:lstStyle/>
          <a:p>
            <a:pPr algn="l"/>
            <a:r>
              <a:rPr lang="ko-KR" altLang="en-US" sz="2400" dirty="0">
                <a:solidFill>
                  <a:schemeClr val="bg1"/>
                </a:solidFill>
                <a:latin typeface="Nanum Gothic" charset="-127"/>
                <a:ea typeface="Nanum Gothic" charset="-127"/>
                <a:cs typeface="Nanum Gothic" charset="-127"/>
              </a:rPr>
              <a:t>신청에서 접수까지 소요된 시간을 기록하기 위하여는 접수 완료 시각을 기록하여야 합니다</a:t>
            </a:r>
            <a:r>
              <a:rPr lang="en-US" altLang="ko-KR" sz="2400" dirty="0">
                <a:solidFill>
                  <a:schemeClr val="bg1"/>
                </a:solidFill>
                <a:latin typeface="Nanum Gothic" charset="-127"/>
                <a:ea typeface="Nanum Gothic" charset="-127"/>
                <a:cs typeface="Nanum Gothic" charset="-127"/>
              </a:rPr>
              <a:t>.</a:t>
            </a:r>
            <a:r>
              <a:rPr lang="ko-KR" altLang="en-US" sz="2400" dirty="0">
                <a:solidFill>
                  <a:schemeClr val="bg1"/>
                </a:solidFill>
                <a:latin typeface="Nanum Gothic" charset="-127"/>
                <a:ea typeface="Nanum Gothic" charset="-127"/>
                <a:cs typeface="Nanum Gothic" charset="-127"/>
              </a:rPr>
              <a:t> 또한 필요하다면 미흡하여 반려되는 사유를 시각과 함께 기록할 수 있어야 합니다</a:t>
            </a:r>
            <a:r>
              <a:rPr lang="en-US" altLang="ko-KR" sz="2400" dirty="0">
                <a:solidFill>
                  <a:schemeClr val="bg1"/>
                </a:solidFill>
                <a:latin typeface="Nanum Gothic" charset="-127"/>
                <a:ea typeface="Nanum Gothic" charset="-127"/>
                <a:cs typeface="Nanum Gothic" charset="-127"/>
              </a:rPr>
              <a:t>.</a:t>
            </a:r>
            <a:r>
              <a:rPr lang="ko-KR" altLang="en-US" sz="2400" dirty="0">
                <a:solidFill>
                  <a:schemeClr val="bg1"/>
                </a:solidFill>
                <a:latin typeface="Nanum Gothic" charset="-127"/>
                <a:ea typeface="Nanum Gothic" charset="-127"/>
                <a:cs typeface="Nanum Gothic" charset="-127"/>
              </a:rPr>
              <a:t> 또한 접수 담당자를 알 수 있어야 하므로 접수한 사용자 </a:t>
            </a:r>
            <a:r>
              <a:rPr lang="en-US" altLang="ko-KR" sz="2400" dirty="0">
                <a:solidFill>
                  <a:schemeClr val="bg1"/>
                </a:solidFill>
                <a:latin typeface="Nanum Gothic" charset="-127"/>
                <a:ea typeface="Nanum Gothic" charset="-127"/>
                <a:cs typeface="Nanum Gothic" charset="-127"/>
              </a:rPr>
              <a:t>id</a:t>
            </a:r>
            <a:r>
              <a:rPr lang="ko-KR" altLang="en-US" sz="2400" dirty="0">
                <a:solidFill>
                  <a:schemeClr val="bg1"/>
                </a:solidFill>
                <a:latin typeface="Nanum Gothic" charset="-127"/>
                <a:ea typeface="Nanum Gothic" charset="-127"/>
                <a:cs typeface="Nanum Gothic" charset="-127"/>
              </a:rPr>
              <a:t>도 기록하여야 합니다</a:t>
            </a:r>
            <a:r>
              <a:rPr lang="en-US" altLang="ko-KR" sz="2400" dirty="0">
                <a:solidFill>
                  <a:schemeClr val="bg1"/>
                </a:solidFill>
                <a:latin typeface="Nanum Gothic" charset="-127"/>
                <a:ea typeface="Nanum Gothic" charset="-127"/>
                <a:cs typeface="Nanum Gothic" charset="-127"/>
              </a:rPr>
              <a:t>.</a:t>
            </a:r>
            <a:r>
              <a:rPr lang="ko-KR" altLang="en-US" sz="2400" dirty="0">
                <a:solidFill>
                  <a:schemeClr val="bg1"/>
                </a:solidFill>
                <a:latin typeface="Nanum Gothic" charset="-127"/>
                <a:ea typeface="Nanum Gothic" charset="-127"/>
                <a:cs typeface="Nanum Gothic" charset="-127"/>
              </a:rPr>
              <a:t> </a:t>
            </a:r>
            <a:endParaRPr lang="en-US" altLang="ko-KR" sz="2400" dirty="0">
              <a:solidFill>
                <a:schemeClr val="bg1"/>
              </a:solidFill>
              <a:latin typeface="Nanum Gothic" charset="-127"/>
              <a:ea typeface="Nanum Gothic" charset="-127"/>
              <a:cs typeface="Nanum Gothic" charset="-127"/>
            </a:endParaRPr>
          </a:p>
        </p:txBody>
      </p:sp>
      <p:sp>
        <p:nvSpPr>
          <p:cNvPr id="5" name="TextBox 4"/>
          <p:cNvSpPr txBox="1"/>
          <p:nvPr/>
        </p:nvSpPr>
        <p:spPr>
          <a:xfrm>
            <a:off x="972186" y="1497225"/>
            <a:ext cx="10958017" cy="530017"/>
          </a:xfrm>
          <a:prstGeom prst="rect">
            <a:avLst/>
          </a:prstGeom>
          <a:noFill/>
        </p:spPr>
        <p:txBody>
          <a:bodyPr wrap="square" rtlCol="0">
            <a:spAutoFit/>
          </a:bodyPr>
          <a:lstStyle/>
          <a:p>
            <a:pPr algn="l"/>
            <a:r>
              <a:rPr lang="ko-KR" altLang="en-US" sz="2800" b="1" dirty="0">
                <a:solidFill>
                  <a:schemeClr val="bg1"/>
                </a:solidFill>
                <a:latin typeface="Nanum Gothic" charset="-127"/>
                <a:ea typeface="Nanum Gothic" charset="-127"/>
                <a:cs typeface="Nanum Gothic" charset="-127"/>
              </a:rPr>
              <a:t>신청서 검토 및 접수</a:t>
            </a:r>
            <a:r>
              <a:rPr lang="en-US" altLang="ko-KR" sz="2800" dirty="0">
                <a:solidFill>
                  <a:schemeClr val="bg1"/>
                </a:solidFill>
                <a:latin typeface="Nanum Gothic" charset="-127"/>
                <a:ea typeface="Nanum Gothic" charset="-127"/>
                <a:cs typeface="Nanum Gothic" charset="-127"/>
              </a:rPr>
              <a:t>: </a:t>
            </a:r>
          </a:p>
        </p:txBody>
      </p:sp>
      <p:sp>
        <p:nvSpPr>
          <p:cNvPr id="7" name="TextBox 6"/>
          <p:cNvSpPr txBox="1"/>
          <p:nvPr/>
        </p:nvSpPr>
        <p:spPr>
          <a:xfrm>
            <a:off x="-1" y="0"/>
            <a:ext cx="3080085"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Data Are Involved?</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2851787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p:cNvSpPr>
            <a:spLocks noGrp="1"/>
          </p:cNvSpPr>
          <p:nvPr>
            <p:ph type="sldNum" sz="quarter" idx="10"/>
          </p:nvPr>
        </p:nvSpPr>
        <p:spPr/>
        <p:txBody>
          <a:bodyPr/>
          <a:lstStyle/>
          <a:p>
            <a:fld id="{87E0FCFB-B33F-4CD9-B1B3-4FED43C6D8C2}" type="slidenum">
              <a:rPr lang="ko-KR" altLang="en-US" smtClean="0"/>
              <a:pPr/>
              <a:t>24</a:t>
            </a:fld>
            <a:endParaRPr lang="ko-KR" altLang="en-US" dirty="0"/>
          </a:p>
        </p:txBody>
      </p:sp>
      <p:sp>
        <p:nvSpPr>
          <p:cNvPr id="6" name="TextBox 5"/>
          <p:cNvSpPr txBox="1"/>
          <p:nvPr/>
        </p:nvSpPr>
        <p:spPr>
          <a:xfrm>
            <a:off x="972186" y="2009281"/>
            <a:ext cx="10958017" cy="461665"/>
          </a:xfrm>
          <a:prstGeom prst="rect">
            <a:avLst/>
          </a:prstGeom>
          <a:noFill/>
        </p:spPr>
        <p:txBody>
          <a:bodyPr wrap="square" rtlCol="0">
            <a:spAutoFit/>
          </a:bodyPr>
          <a:lstStyle/>
          <a:p>
            <a:pPr algn="l"/>
            <a:r>
              <a:rPr lang="ko-KR" altLang="en-US" sz="2400" dirty="0">
                <a:solidFill>
                  <a:schemeClr val="bg1"/>
                </a:solidFill>
                <a:latin typeface="Nanum Gothic" charset="-127"/>
                <a:ea typeface="Nanum Gothic" charset="-127"/>
                <a:cs typeface="Nanum Gothic" charset="-127"/>
              </a:rPr>
              <a:t>결재 시각을 기록합니다</a:t>
            </a:r>
            <a:r>
              <a:rPr lang="en-US" altLang="ko-KR" sz="2400" dirty="0">
                <a:solidFill>
                  <a:schemeClr val="bg1"/>
                </a:solidFill>
                <a:latin typeface="Nanum Gothic" charset="-127"/>
                <a:ea typeface="Nanum Gothic" charset="-127"/>
                <a:cs typeface="Nanum Gothic" charset="-127"/>
              </a:rPr>
              <a:t>.</a:t>
            </a:r>
            <a:endParaRPr lang="ko-KR" altLang="en-US" sz="2400" dirty="0">
              <a:solidFill>
                <a:schemeClr val="bg1"/>
              </a:solidFill>
              <a:latin typeface="Nanum Gothic" charset="-127"/>
              <a:ea typeface="Nanum Gothic" charset="-127"/>
              <a:cs typeface="Nanum Gothic" charset="-127"/>
            </a:endParaRPr>
          </a:p>
        </p:txBody>
      </p:sp>
      <p:sp>
        <p:nvSpPr>
          <p:cNvPr id="5" name="TextBox 4"/>
          <p:cNvSpPr txBox="1"/>
          <p:nvPr/>
        </p:nvSpPr>
        <p:spPr>
          <a:xfrm>
            <a:off x="972186" y="985168"/>
            <a:ext cx="10958017" cy="530017"/>
          </a:xfrm>
          <a:prstGeom prst="rect">
            <a:avLst/>
          </a:prstGeom>
          <a:noFill/>
        </p:spPr>
        <p:txBody>
          <a:bodyPr wrap="square" rtlCol="0">
            <a:spAutoFit/>
          </a:bodyPr>
          <a:lstStyle/>
          <a:p>
            <a:pPr algn="l"/>
            <a:r>
              <a:rPr lang="ko-KR" altLang="en-US" sz="2800" b="1" dirty="0">
                <a:solidFill>
                  <a:schemeClr val="bg1"/>
                </a:solidFill>
                <a:latin typeface="Nanum Gothic" charset="-127"/>
                <a:ea typeface="Nanum Gothic" charset="-127"/>
                <a:cs typeface="Nanum Gothic" charset="-127"/>
              </a:rPr>
              <a:t>교무처장 결재</a:t>
            </a:r>
            <a:r>
              <a:rPr lang="en-US" altLang="ko-KR" sz="2800" dirty="0">
                <a:solidFill>
                  <a:schemeClr val="bg1"/>
                </a:solidFill>
                <a:latin typeface="Nanum Gothic" charset="-127"/>
                <a:ea typeface="Nanum Gothic" charset="-127"/>
                <a:cs typeface="Nanum Gothic" charset="-127"/>
              </a:rPr>
              <a:t>: </a:t>
            </a:r>
          </a:p>
        </p:txBody>
      </p:sp>
      <p:sp>
        <p:nvSpPr>
          <p:cNvPr id="7" name="TextBox 6"/>
          <p:cNvSpPr txBox="1"/>
          <p:nvPr/>
        </p:nvSpPr>
        <p:spPr>
          <a:xfrm>
            <a:off x="972186" y="6105737"/>
            <a:ext cx="10958017" cy="461665"/>
          </a:xfrm>
          <a:prstGeom prst="rect">
            <a:avLst/>
          </a:prstGeom>
          <a:noFill/>
        </p:spPr>
        <p:txBody>
          <a:bodyPr wrap="square" rtlCol="0">
            <a:spAutoFit/>
          </a:bodyPr>
          <a:lstStyle/>
          <a:p>
            <a:pPr algn="l"/>
            <a:r>
              <a:rPr lang="ko-KR" altLang="en-US" sz="2400" dirty="0">
                <a:solidFill>
                  <a:schemeClr val="bg1"/>
                </a:solidFill>
                <a:latin typeface="Nanum Gothic" charset="-127"/>
                <a:ea typeface="Nanum Gothic" charset="-127"/>
                <a:cs typeface="Nanum Gothic" charset="-127"/>
              </a:rPr>
              <a:t>학적부에도 휴학 기간 및 기록 시간을 저장합니다</a:t>
            </a:r>
            <a:r>
              <a:rPr lang="en-US" altLang="ko-KR" sz="2400" dirty="0">
                <a:solidFill>
                  <a:schemeClr val="bg1"/>
                </a:solidFill>
                <a:latin typeface="Nanum Gothic" charset="-127"/>
                <a:ea typeface="Nanum Gothic" charset="-127"/>
                <a:cs typeface="Nanum Gothic" charset="-127"/>
              </a:rPr>
              <a:t>.</a:t>
            </a:r>
            <a:r>
              <a:rPr lang="ko-KR" altLang="en-US" sz="2400" dirty="0">
                <a:solidFill>
                  <a:schemeClr val="bg1"/>
                </a:solidFill>
                <a:latin typeface="Nanum Gothic" charset="-127"/>
                <a:ea typeface="Nanum Gothic" charset="-127"/>
                <a:cs typeface="Nanum Gothic" charset="-127"/>
              </a:rPr>
              <a:t> </a:t>
            </a:r>
          </a:p>
        </p:txBody>
      </p:sp>
      <p:sp>
        <p:nvSpPr>
          <p:cNvPr id="8" name="TextBox 7"/>
          <p:cNvSpPr txBox="1"/>
          <p:nvPr/>
        </p:nvSpPr>
        <p:spPr>
          <a:xfrm>
            <a:off x="972186" y="5081623"/>
            <a:ext cx="10958017" cy="523220"/>
          </a:xfrm>
          <a:prstGeom prst="rect">
            <a:avLst/>
          </a:prstGeom>
          <a:noFill/>
        </p:spPr>
        <p:txBody>
          <a:bodyPr wrap="square" rtlCol="0">
            <a:spAutoFit/>
          </a:bodyPr>
          <a:lstStyle/>
          <a:p>
            <a:pPr algn="l"/>
            <a:r>
              <a:rPr lang="ko-KR" altLang="en-US" sz="2800" b="1" dirty="0">
                <a:solidFill>
                  <a:schemeClr val="bg1"/>
                </a:solidFill>
                <a:latin typeface="Nanum Gothic" panose="020D0604000000000000" pitchFamily="34" charset="-127"/>
                <a:ea typeface="Nanum Gothic" panose="020D0604000000000000" pitchFamily="34" charset="-127"/>
              </a:rPr>
              <a:t>휴학 통보 및 학적부 기록</a:t>
            </a:r>
            <a:r>
              <a:rPr lang="en-US" altLang="ko-KR" sz="2800" dirty="0">
                <a:solidFill>
                  <a:schemeClr val="bg1"/>
                </a:solidFill>
                <a:latin typeface="Nanum Gothic" charset="-127"/>
                <a:ea typeface="Nanum Gothic" charset="-127"/>
                <a:cs typeface="Nanum Gothic" charset="-127"/>
              </a:rPr>
              <a:t>: </a:t>
            </a:r>
          </a:p>
        </p:txBody>
      </p:sp>
      <p:sp>
        <p:nvSpPr>
          <p:cNvPr id="9" name="TextBox 8"/>
          <p:cNvSpPr txBox="1"/>
          <p:nvPr/>
        </p:nvSpPr>
        <p:spPr>
          <a:xfrm>
            <a:off x="-1" y="0"/>
            <a:ext cx="3080085"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Data Are Involved?</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1555802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childTnLst>
                                </p:cTn>
                              </p:par>
                              <p:par>
                                <p:cTn id="14" presetID="42"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1000"/>
                                        <p:tgtEl>
                                          <p:spTgt spid="7"/>
                                        </p:tgtEl>
                                      </p:cBhvr>
                                    </p:animEffect>
                                    <p:anim calcmode="lin" valueType="num">
                                      <p:cBhvr>
                                        <p:cTn id="17" dur="1000" fill="hold"/>
                                        <p:tgtEl>
                                          <p:spTgt spid="7"/>
                                        </p:tgtEl>
                                        <p:attrNameLst>
                                          <p:attrName>ppt_x</p:attrName>
                                        </p:attrNameLst>
                                      </p:cBhvr>
                                      <p:tavLst>
                                        <p:tav tm="0">
                                          <p:val>
                                            <p:strVal val="#ppt_x"/>
                                          </p:val>
                                        </p:tav>
                                        <p:tav tm="100000">
                                          <p:val>
                                            <p:strVal val="#ppt_x"/>
                                          </p:val>
                                        </p:tav>
                                      </p:tavLst>
                                    </p:anim>
                                    <p:anim calcmode="lin" valueType="num">
                                      <p:cBhvr>
                                        <p:cTn id="18"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b="1" dirty="0">
                <a:latin typeface="나눔고딕" panose="020D0604000000000000" pitchFamily="50" charset="-127"/>
                <a:ea typeface="나눔고딕" panose="020D0604000000000000" pitchFamily="50" charset="-127"/>
              </a:rPr>
              <a:t>Exercise 4-2</a:t>
            </a:r>
            <a:endParaRPr lang="ko-KR" altLang="en-US" b="1" dirty="0">
              <a:latin typeface="나눔고딕" panose="020D0604000000000000" pitchFamily="50" charset="-127"/>
              <a:ea typeface="나눔고딕" panose="020D0604000000000000" pitchFamily="50" charset="-127"/>
            </a:endParaRP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25</a:t>
            </a:fld>
            <a:endParaRPr lang="ko-KR" altLang="en-US" dirty="0"/>
          </a:p>
        </p:txBody>
      </p:sp>
      <p:sp>
        <p:nvSpPr>
          <p:cNvPr id="10" name="TextBox 9">
            <a:extLst>
              <a:ext uri="{FF2B5EF4-FFF2-40B4-BE49-F238E27FC236}">
                <a16:creationId xmlns:a16="http://schemas.microsoft.com/office/drawing/2014/main" id="{F90C7A3F-EC66-5048-BE76-D124913514C7}"/>
              </a:ext>
            </a:extLst>
          </p:cNvPr>
          <p:cNvSpPr txBox="1"/>
          <p:nvPr/>
        </p:nvSpPr>
        <p:spPr>
          <a:xfrm>
            <a:off x="0" y="0"/>
            <a:ext cx="2695074"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b="1" i="1" dirty="0">
                <a:solidFill>
                  <a:schemeClr val="tx1"/>
                </a:solidFill>
                <a:latin typeface="Nanum Gothic" charset="-127"/>
                <a:ea typeface="Nanum Gothic" charset="-127"/>
                <a:cs typeface="Nanum Gothic" charset="-127"/>
              </a:rPr>
              <a:t>Real and Abstract </a:t>
            </a:r>
            <a:r>
              <a:rPr lang="mr-IN" sz="1800" b="1" i="1" dirty="0">
                <a:solidFill>
                  <a:schemeClr val="tx1"/>
                </a:solidFill>
                <a:latin typeface="Nanum Gothic" charset="-127"/>
                <a:ea typeface="Nanum Gothic" charset="-127"/>
                <a:cs typeface="Nanum Gothic" charset="-127"/>
              </a:rPr>
              <a:t>…</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
        <p:nvSpPr>
          <p:cNvPr id="7" name="Content Placeholder 6">
            <a:extLst>
              <a:ext uri="{FF2B5EF4-FFF2-40B4-BE49-F238E27FC236}">
                <a16:creationId xmlns:a16="http://schemas.microsoft.com/office/drawing/2014/main" id="{DC80811A-9E50-5C4C-A7DC-887D87FB13EA}"/>
              </a:ext>
            </a:extLst>
          </p:cNvPr>
          <p:cNvSpPr>
            <a:spLocks noGrp="1"/>
          </p:cNvSpPr>
          <p:nvPr>
            <p:ph idx="1"/>
          </p:nvPr>
        </p:nvSpPr>
        <p:spPr>
          <a:xfrm>
            <a:off x="650239" y="3582649"/>
            <a:ext cx="11704322" cy="4302178"/>
          </a:xfrm>
        </p:spPr>
        <p:txBody>
          <a:bodyPr anchor="ctr">
            <a:normAutofit/>
          </a:bodyPr>
          <a:lstStyle/>
          <a:p>
            <a:pPr marL="571500" indent="-571500">
              <a:buFont typeface="Arial" panose="020B0604020202020204" pitchFamily="34" charset="0"/>
              <a:buChar char="•"/>
            </a:pPr>
            <a:r>
              <a:rPr lang="ko-KR" altLang="en-US" sz="2800" dirty="0"/>
              <a:t>업무 </a:t>
            </a:r>
            <a:r>
              <a:rPr lang="en-US" altLang="ko-KR" sz="2800" dirty="0"/>
              <a:t>id 3, 4, 5</a:t>
            </a:r>
            <a:r>
              <a:rPr lang="ko-KR" altLang="en-US" sz="2800" dirty="0"/>
              <a:t>와 </a:t>
            </a:r>
            <a:r>
              <a:rPr lang="en-US" altLang="ko-KR" sz="2800" dirty="0"/>
              <a:t>6</a:t>
            </a:r>
            <a:r>
              <a:rPr lang="ko-KR" altLang="en-US" sz="2800" dirty="0"/>
              <a:t>에 대하여 앞의 </a:t>
            </a:r>
            <a:r>
              <a:rPr lang="en-US" altLang="ko-KR" sz="2800" dirty="0"/>
              <a:t>slide</a:t>
            </a:r>
            <a:r>
              <a:rPr lang="ko-KR" altLang="en-US" sz="2800" dirty="0"/>
              <a:t>와 같이 </a:t>
            </a:r>
            <a:r>
              <a:rPr lang="ko-KR" altLang="en-US" sz="2800" dirty="0" err="1"/>
              <a:t>기술하십시요</a:t>
            </a:r>
            <a:r>
              <a:rPr lang="en-US" altLang="ko-KR" sz="2800" dirty="0"/>
              <a:t>.</a:t>
            </a:r>
            <a:endParaRPr lang="en-US" sz="2800" dirty="0"/>
          </a:p>
        </p:txBody>
      </p:sp>
    </p:spTree>
    <p:extLst>
      <p:ext uri="{BB962C8B-B14F-4D97-AF65-F5344CB8AC3E}">
        <p14:creationId xmlns:p14="http://schemas.microsoft.com/office/powerpoint/2010/main" val="42438069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p:cNvSpPr>
            <a:spLocks noGrp="1"/>
          </p:cNvSpPr>
          <p:nvPr>
            <p:ph type="sldNum" sz="quarter" idx="10"/>
          </p:nvPr>
        </p:nvSpPr>
        <p:spPr/>
        <p:txBody>
          <a:bodyPr/>
          <a:lstStyle/>
          <a:p>
            <a:fld id="{87E0FCFB-B33F-4CD9-B1B3-4FED43C6D8C2}" type="slidenum">
              <a:rPr lang="ko-KR" altLang="en-US" smtClean="0"/>
              <a:pPr/>
              <a:t>26</a:t>
            </a:fld>
            <a:endParaRPr lang="ko-KR" altLang="en-US" dirty="0"/>
          </a:p>
        </p:txBody>
      </p:sp>
      <p:sp>
        <p:nvSpPr>
          <p:cNvPr id="5" name="내용 개체 틀 2"/>
          <p:cNvSpPr txBox="1">
            <a:spLocks/>
          </p:cNvSpPr>
          <p:nvPr/>
        </p:nvSpPr>
        <p:spPr>
          <a:xfrm>
            <a:off x="1279420" y="2409463"/>
            <a:ext cx="10445961" cy="6630680"/>
          </a:xfrm>
          <a:prstGeom prst="rect">
            <a:avLst/>
          </a:prstGeom>
        </p:spPr>
        <p:txBody>
          <a:bodyPr anchor="ctr">
            <a:noAutofit/>
          </a:bodyPr>
          <a:lstStyle>
            <a:lvl1pPr marL="342900" indent="-342900" algn="l" rtl="0" eaLnBrk="1" fontAlgn="base" latinLnBrk="1" hangingPunct="1">
              <a:lnSpc>
                <a:spcPct val="120000"/>
              </a:lnSpc>
              <a:spcBef>
                <a:spcPct val="20000"/>
              </a:spcBef>
              <a:spcAft>
                <a:spcPct val="0"/>
              </a:spcAft>
              <a:buClr>
                <a:srgbClr val="002060"/>
              </a:buClr>
              <a:buSzPct val="75000"/>
              <a:buFont typeface="Wingdings" panose="05000000000000000000" pitchFamily="2" charset="2"/>
              <a:buChar char="u"/>
              <a:defRPr kumimoji="1" lang="ko-KR" altLang="en-US" sz="2000" b="1" kern="1200" dirty="0" smtClean="0">
                <a:solidFill>
                  <a:schemeClr val="tx1"/>
                </a:solidFill>
                <a:latin typeface="맑은 고딕" pitchFamily="50" charset="-127"/>
                <a:ea typeface="맑은 고딕" pitchFamily="50" charset="-127"/>
                <a:cs typeface="+mn-cs"/>
              </a:defRPr>
            </a:lvl1pPr>
            <a:lvl2pPr marL="908050" indent="-4365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600" kern="1200" dirty="0" smtClean="0">
                <a:solidFill>
                  <a:schemeClr val="tx1"/>
                </a:solidFill>
                <a:latin typeface="맑은 고딕" pitchFamily="50" charset="-127"/>
                <a:ea typeface="맑은 고딕" pitchFamily="50" charset="-127"/>
                <a:cs typeface="+mn-cs"/>
              </a:defRPr>
            </a:lvl2pPr>
            <a:lvl3pPr marL="1304925" indent="-395288"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400" kern="1200" dirty="0" smtClean="0">
                <a:solidFill>
                  <a:schemeClr val="tx1"/>
                </a:solidFill>
                <a:latin typeface="맑은 고딕" pitchFamily="50" charset="-127"/>
                <a:ea typeface="맑은 고딕" pitchFamily="50" charset="-127"/>
                <a:cs typeface="+mn-cs"/>
              </a:defRPr>
            </a:lvl3pPr>
            <a:lvl4pPr marL="1693863" indent="-387350" algn="l" rtl="0" eaLnBrk="1" fontAlgn="base" latinLnBrk="1" hangingPunct="1">
              <a:lnSpc>
                <a:spcPct val="120000"/>
              </a:lnSpc>
              <a:spcBef>
                <a:spcPct val="20000"/>
              </a:spcBef>
              <a:spcAft>
                <a:spcPct val="0"/>
              </a:spcAft>
              <a:buClr>
                <a:srgbClr val="1D314E"/>
              </a:buClr>
              <a:buSzPct val="75000"/>
              <a:buFont typeface="Wingdings" pitchFamily="2" charset="2"/>
              <a:buChar char="l"/>
              <a:defRPr kumimoji="1" lang="ko-KR" altLang="en-US" sz="1200" kern="1200" dirty="0" smtClean="0">
                <a:solidFill>
                  <a:schemeClr val="tx1"/>
                </a:solidFill>
                <a:latin typeface="맑은 고딕" pitchFamily="50" charset="-127"/>
                <a:ea typeface="맑은 고딕" pitchFamily="50" charset="-127"/>
                <a:cs typeface="+mn-cs"/>
              </a:defRPr>
            </a:lvl4pPr>
            <a:lvl5pPr marL="2093913" indent="-3984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100" dirty="0">
                <a:solidFill>
                  <a:schemeClr val="tx1"/>
                </a:solidFill>
                <a:latin typeface="+mn-ea"/>
                <a:ea typeface="+mn-ea"/>
                <a:cs typeface="Arial" pitchFamily="34" charset="0"/>
              </a:defRPr>
            </a:lvl5pPr>
            <a:lvl6pPr marL="2551113" indent="-398463" algn="l" rtl="0" eaLnBrk="1" fontAlgn="base" latinLnBrk="1" hangingPunct="1">
              <a:lnSpc>
                <a:spcPct val="115000"/>
              </a:lnSpc>
              <a:spcBef>
                <a:spcPct val="20000"/>
              </a:spcBef>
              <a:spcAft>
                <a:spcPct val="20000"/>
              </a:spcAft>
              <a:buClr>
                <a:srgbClr val="0070C0"/>
              </a:buClr>
              <a:buSzPct val="100000"/>
              <a:buFont typeface="Wingdings" pitchFamily="2" charset="2"/>
              <a:buChar char="§"/>
              <a:defRPr kumimoji="1" sz="1400">
                <a:solidFill>
                  <a:schemeClr val="tx1"/>
                </a:solidFill>
                <a:latin typeface="Arial" pitchFamily="34" charset="0"/>
                <a:ea typeface="굴림" pitchFamily="50" charset="-127"/>
                <a:cs typeface="Arial" pitchFamily="34" charset="0"/>
              </a:defRPr>
            </a:lvl6pPr>
            <a:lvl7pPr marL="30083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7pPr>
            <a:lvl8pPr marL="34655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8pPr>
            <a:lvl9pPr marL="39227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9pPr>
          </a:lstStyle>
          <a:p>
            <a:pPr>
              <a:buFont typeface="Arial" panose="020B0604020202020204" pitchFamily="34" charset="0"/>
              <a:buChar char="•"/>
            </a:pPr>
            <a:r>
              <a:rPr lang="ko-KR" altLang="en-US" sz="2400" b="0" dirty="0">
                <a:solidFill>
                  <a:schemeClr val="bg1"/>
                </a:solidFill>
                <a:latin typeface="나눔고딕" panose="020D0604000000000000" pitchFamily="50" charset="-127"/>
                <a:ea typeface="나눔고딕" panose="020D0604000000000000" pitchFamily="50" charset="-127"/>
              </a:rPr>
              <a:t>재학중인 학생이 질병</a:t>
            </a:r>
            <a:r>
              <a:rPr lang="en-US" altLang="ko-KR" sz="2400" b="0" dirty="0">
                <a:solidFill>
                  <a:schemeClr val="bg1"/>
                </a:solidFill>
                <a:latin typeface="나눔고딕" panose="020D0604000000000000" pitchFamily="50" charset="-127"/>
                <a:ea typeface="나눔고딕" panose="020D0604000000000000" pitchFamily="50" charset="-127"/>
              </a:rPr>
              <a:t>, </a:t>
            </a:r>
            <a:r>
              <a:rPr lang="ko-KR" altLang="en-US" sz="2400" b="0" dirty="0">
                <a:solidFill>
                  <a:schemeClr val="bg1"/>
                </a:solidFill>
                <a:latin typeface="나눔고딕" panose="020D0604000000000000" pitchFamily="50" charset="-127"/>
                <a:ea typeface="나눔고딕" panose="020D0604000000000000" pitchFamily="50" charset="-127"/>
              </a:rPr>
              <a:t>사고</a:t>
            </a:r>
            <a:r>
              <a:rPr lang="en-US" altLang="ko-KR" sz="2400" b="0" dirty="0">
                <a:solidFill>
                  <a:schemeClr val="bg1"/>
                </a:solidFill>
                <a:latin typeface="나눔고딕" panose="020D0604000000000000" pitchFamily="50" charset="-127"/>
                <a:ea typeface="나눔고딕" panose="020D0604000000000000" pitchFamily="50" charset="-127"/>
              </a:rPr>
              <a:t>, </a:t>
            </a:r>
            <a:r>
              <a:rPr lang="ko-KR" altLang="en-US" sz="2400" b="0" dirty="0">
                <a:solidFill>
                  <a:schemeClr val="bg1"/>
                </a:solidFill>
                <a:latin typeface="나눔고딕" panose="020D0604000000000000" pitchFamily="50" charset="-127"/>
                <a:ea typeface="나눔고딕" panose="020D0604000000000000" pitchFamily="50" charset="-127"/>
              </a:rPr>
              <a:t>병역</a:t>
            </a:r>
            <a:r>
              <a:rPr lang="en-US" altLang="ko-KR" sz="2400" b="0" dirty="0">
                <a:solidFill>
                  <a:schemeClr val="bg1"/>
                </a:solidFill>
                <a:latin typeface="나눔고딕" panose="020D0604000000000000" pitchFamily="50" charset="-127"/>
                <a:ea typeface="나눔고딕" panose="020D0604000000000000" pitchFamily="50" charset="-127"/>
              </a:rPr>
              <a:t>, </a:t>
            </a:r>
            <a:r>
              <a:rPr lang="ko-KR" altLang="en-US" sz="2400" b="0" dirty="0">
                <a:solidFill>
                  <a:schemeClr val="bg1"/>
                </a:solidFill>
                <a:latin typeface="나눔고딕" panose="020D0604000000000000" pitchFamily="50" charset="-127"/>
                <a:ea typeface="나눔고딕" panose="020D0604000000000000" pitchFamily="50" charset="-127"/>
              </a:rPr>
              <a:t>출산 및 육아</a:t>
            </a:r>
            <a:r>
              <a:rPr lang="en-US" altLang="ko-KR" sz="2400" b="0" dirty="0">
                <a:solidFill>
                  <a:schemeClr val="bg1"/>
                </a:solidFill>
                <a:latin typeface="나눔고딕" panose="020D0604000000000000" pitchFamily="50" charset="-127"/>
                <a:ea typeface="나눔고딕" panose="020D0604000000000000" pitchFamily="50" charset="-127"/>
              </a:rPr>
              <a:t>, </a:t>
            </a:r>
            <a:r>
              <a:rPr lang="ko-KR" altLang="en-US" sz="2400" b="0" dirty="0">
                <a:solidFill>
                  <a:schemeClr val="bg1"/>
                </a:solidFill>
                <a:latin typeface="나눔고딕" panose="020D0604000000000000" pitchFamily="50" charset="-127"/>
                <a:ea typeface="나눔고딕" panose="020D0604000000000000" pitchFamily="50" charset="-127"/>
              </a:rPr>
              <a:t>기타 부득이한 사유로 수강할 수 없을 때에 휴학</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또는 연장</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을 </a:t>
            </a:r>
            <a:r>
              <a:rPr lang="ko-KR" altLang="en-US" sz="2400" b="0" dirty="0" err="1">
                <a:solidFill>
                  <a:schemeClr val="bg1"/>
                </a:solidFill>
                <a:latin typeface="나눔고딕" panose="020D0604000000000000" pitchFamily="50" charset="-127"/>
                <a:ea typeface="나눔고딕" panose="020D0604000000000000" pitchFamily="50" charset="-127"/>
              </a:rPr>
              <a:t>소속학과</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부</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사무실에 사유를 입증할 수 있는 서류를 첨부하여 신청서를 접수하면</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 </a:t>
            </a:r>
            <a:endParaRPr lang="en-US" altLang="ko-KR" sz="2400" b="0" dirty="0">
              <a:solidFill>
                <a:schemeClr val="bg1"/>
              </a:solidFill>
              <a:latin typeface="나눔고딕" panose="020D0604000000000000" pitchFamily="50" charset="-127"/>
              <a:ea typeface="나눔고딕" panose="020D0604000000000000" pitchFamily="50" charset="-127"/>
            </a:endParaRPr>
          </a:p>
          <a:p>
            <a:pPr>
              <a:buFont typeface="Arial" panose="020B0604020202020204" pitchFamily="34" charset="0"/>
              <a:buChar char="•"/>
            </a:pPr>
            <a:r>
              <a:rPr lang="ko-KR" altLang="en-US" sz="2400" b="0" dirty="0">
                <a:solidFill>
                  <a:schemeClr val="bg1"/>
                </a:solidFill>
                <a:latin typeface="나눔고딕" panose="020D0604000000000000" pitchFamily="50" charset="-127"/>
                <a:ea typeface="나눔고딕" panose="020D0604000000000000" pitchFamily="50" charset="-127"/>
              </a:rPr>
              <a:t>이를 학과 사무실의 담당 직원이 검토하여 </a:t>
            </a:r>
            <a:r>
              <a:rPr lang="ko-KR" altLang="en-US" sz="2400" b="0" dirty="0" err="1">
                <a:solidFill>
                  <a:schemeClr val="bg1"/>
                </a:solidFill>
                <a:latin typeface="나눔고딕" panose="020D0604000000000000" pitchFamily="50" charset="-127"/>
                <a:ea typeface="나눔고딕" panose="020D0604000000000000" pitchFamily="50" charset="-127"/>
              </a:rPr>
              <a:t>휴학신청을</a:t>
            </a:r>
            <a:r>
              <a:rPr lang="ko-KR" altLang="en-US" sz="2400" b="0" dirty="0">
                <a:solidFill>
                  <a:schemeClr val="bg1"/>
                </a:solidFill>
                <a:latin typeface="나눔고딕" panose="020D0604000000000000" pitchFamily="50" charset="-127"/>
                <a:ea typeface="나눔고딕" panose="020D0604000000000000" pitchFamily="50" charset="-127"/>
              </a:rPr>
              <a:t> 접수한다</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 이때 접수번호를 생성 발급한다</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 </a:t>
            </a:r>
            <a:endParaRPr lang="en-US" altLang="ko-KR" sz="2400" b="0" dirty="0">
              <a:solidFill>
                <a:schemeClr val="bg1"/>
              </a:solidFill>
              <a:latin typeface="나눔고딕" panose="020D0604000000000000" pitchFamily="50" charset="-127"/>
              <a:ea typeface="나눔고딕" panose="020D0604000000000000" pitchFamily="50" charset="-127"/>
            </a:endParaRPr>
          </a:p>
          <a:p>
            <a:pPr>
              <a:buFont typeface="Arial" panose="020B0604020202020204" pitchFamily="34" charset="0"/>
              <a:buChar char="•"/>
            </a:pPr>
            <a:r>
              <a:rPr lang="ko-KR" altLang="en-US" sz="2400" b="0" dirty="0">
                <a:solidFill>
                  <a:schemeClr val="bg1"/>
                </a:solidFill>
                <a:latin typeface="나눔고딕" panose="020D0604000000000000" pitchFamily="50" charset="-127"/>
                <a:ea typeface="나눔고딕" panose="020D0604000000000000" pitchFamily="50" charset="-127"/>
              </a:rPr>
              <a:t>접수된 신청은 지도교수의 면담을 거쳐 필요하다면 지도교수의 의견서를 첨부하여 승인하고</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 </a:t>
            </a:r>
            <a:endParaRPr lang="en-US" altLang="ko-KR" sz="2400" b="0" dirty="0">
              <a:solidFill>
                <a:schemeClr val="bg1"/>
              </a:solidFill>
              <a:latin typeface="나눔고딕" panose="020D0604000000000000" pitchFamily="50" charset="-127"/>
              <a:ea typeface="나눔고딕" panose="020D0604000000000000" pitchFamily="50" charset="-127"/>
            </a:endParaRPr>
          </a:p>
          <a:p>
            <a:pPr>
              <a:buFont typeface="Arial" panose="020B0604020202020204" pitchFamily="34" charset="0"/>
              <a:buChar char="•"/>
            </a:pPr>
            <a:r>
              <a:rPr lang="ko-KR" altLang="en-US" sz="2400" b="0" dirty="0">
                <a:solidFill>
                  <a:schemeClr val="bg1"/>
                </a:solidFill>
                <a:latin typeface="나눔고딕" panose="020D0604000000000000" pitchFamily="50" charset="-127"/>
                <a:ea typeface="나눔고딕" panose="020D0604000000000000" pitchFamily="50" charset="-127"/>
              </a:rPr>
              <a:t>학과</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부</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장이 이를 검토하여 승인</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결재</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한다</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 </a:t>
            </a:r>
            <a:endParaRPr lang="en-US" altLang="ko-KR" sz="2400" b="0" dirty="0">
              <a:solidFill>
                <a:schemeClr val="bg1"/>
              </a:solidFill>
              <a:latin typeface="나눔고딕" panose="020D0604000000000000" pitchFamily="50" charset="-127"/>
              <a:ea typeface="나눔고딕" panose="020D0604000000000000" pitchFamily="50" charset="-127"/>
            </a:endParaRPr>
          </a:p>
          <a:p>
            <a:pPr>
              <a:buFont typeface="Arial" panose="020B0604020202020204" pitchFamily="34" charset="0"/>
              <a:buChar char="•"/>
            </a:pPr>
            <a:r>
              <a:rPr lang="en-US" altLang="ko-KR" sz="2400" b="0" dirty="0">
                <a:solidFill>
                  <a:srgbClr val="0070C0"/>
                </a:solidFill>
                <a:latin typeface="나눔고딕" panose="020D0604000000000000" pitchFamily="50" charset="-127"/>
                <a:ea typeface="나눔고딕" panose="020D0604000000000000" pitchFamily="50" charset="-127"/>
              </a:rPr>
              <a:t>(</a:t>
            </a:r>
            <a:r>
              <a:rPr lang="ko-KR" altLang="en-US" sz="2400" b="0" dirty="0">
                <a:solidFill>
                  <a:srgbClr val="0070C0"/>
                </a:solidFill>
                <a:latin typeface="나눔고딕" panose="020D0604000000000000" pitchFamily="50" charset="-127"/>
                <a:ea typeface="나눔고딕" panose="020D0604000000000000" pitchFamily="50" charset="-127"/>
              </a:rPr>
              <a:t>이후부터는 논의가 필요합니다</a:t>
            </a:r>
            <a:r>
              <a:rPr lang="en-US" altLang="ko-KR" sz="2400" b="0" dirty="0">
                <a:solidFill>
                  <a:srgbClr val="0070C0"/>
                </a:solidFill>
                <a:latin typeface="나눔고딕" panose="020D0604000000000000" pitchFamily="50" charset="-127"/>
                <a:ea typeface="나눔고딕" panose="020D0604000000000000" pitchFamily="50" charset="-127"/>
              </a:rPr>
              <a:t>.)</a:t>
            </a:r>
            <a:r>
              <a:rPr lang="ko-KR" altLang="en-US" sz="2400" b="0" dirty="0">
                <a:solidFill>
                  <a:srgbClr val="0070C0"/>
                </a:solidFill>
                <a:latin typeface="나눔고딕" panose="020D0604000000000000" pitchFamily="50" charset="-127"/>
                <a:ea typeface="나눔고딕" panose="020D0604000000000000" pitchFamily="50" charset="-127"/>
              </a:rPr>
              <a:t> 정산 관련부서 도서관</a:t>
            </a:r>
            <a:r>
              <a:rPr lang="en-US" altLang="ko-KR" sz="2400" b="0" dirty="0">
                <a:solidFill>
                  <a:srgbClr val="0070C0"/>
                </a:solidFill>
                <a:latin typeface="나눔고딕" panose="020D0604000000000000" pitchFamily="50" charset="-127"/>
                <a:ea typeface="나눔고딕" panose="020D0604000000000000" pitchFamily="50" charset="-127"/>
              </a:rPr>
              <a:t>,</a:t>
            </a:r>
            <a:r>
              <a:rPr lang="ko-KR" altLang="en-US" sz="2400" b="0" dirty="0">
                <a:solidFill>
                  <a:srgbClr val="0070C0"/>
                </a:solidFill>
                <a:latin typeface="나눔고딕" panose="020D0604000000000000" pitchFamily="50" charset="-127"/>
                <a:ea typeface="나눔고딕" panose="020D0604000000000000" pitchFamily="50" charset="-127"/>
              </a:rPr>
              <a:t> 기숙사</a:t>
            </a:r>
            <a:r>
              <a:rPr lang="en-US" altLang="ko-KR" sz="2400" b="0" dirty="0">
                <a:solidFill>
                  <a:srgbClr val="0070C0"/>
                </a:solidFill>
                <a:latin typeface="나눔고딕" panose="020D0604000000000000" pitchFamily="50" charset="-127"/>
                <a:ea typeface="나눔고딕" panose="020D0604000000000000" pitchFamily="50" charset="-127"/>
              </a:rPr>
              <a:t>,</a:t>
            </a:r>
            <a:r>
              <a:rPr lang="ko-KR" altLang="en-US" sz="2400" b="0" dirty="0">
                <a:solidFill>
                  <a:srgbClr val="0070C0"/>
                </a:solidFill>
                <a:latin typeface="나눔고딕" panose="020D0604000000000000" pitchFamily="50" charset="-127"/>
                <a:ea typeface="나눔고딕" panose="020D0604000000000000" pitchFamily="50" charset="-127"/>
              </a:rPr>
              <a:t> </a:t>
            </a:r>
            <a:r>
              <a:rPr lang="en-US" altLang="ko-KR" sz="2400" b="0" dirty="0">
                <a:solidFill>
                  <a:srgbClr val="0070C0"/>
                </a:solidFill>
                <a:latin typeface="나눔고딕" panose="020D0604000000000000" pitchFamily="50" charset="-127"/>
                <a:ea typeface="나눔고딕" panose="020D0604000000000000" pitchFamily="50" charset="-127"/>
              </a:rPr>
              <a:t>(</a:t>
            </a:r>
            <a:r>
              <a:rPr lang="ko-KR" altLang="en-US" sz="2400" b="0" dirty="0">
                <a:solidFill>
                  <a:srgbClr val="0070C0"/>
                </a:solidFill>
                <a:latin typeface="나눔고딕" panose="020D0604000000000000" pitchFamily="50" charset="-127"/>
                <a:ea typeface="나눔고딕" panose="020D0604000000000000" pitchFamily="50" charset="-127"/>
              </a:rPr>
              <a:t>예비군 사무실</a:t>
            </a:r>
            <a:r>
              <a:rPr lang="en-US" altLang="ko-KR" sz="2400" b="0" dirty="0">
                <a:solidFill>
                  <a:srgbClr val="0070C0"/>
                </a:solidFill>
                <a:latin typeface="나눔고딕" panose="020D0604000000000000" pitchFamily="50" charset="-127"/>
                <a:ea typeface="나눔고딕" panose="020D0604000000000000" pitchFamily="50" charset="-127"/>
              </a:rPr>
              <a:t>)</a:t>
            </a:r>
            <a:r>
              <a:rPr lang="ko-KR" altLang="en-US" sz="2400" b="0" dirty="0">
                <a:solidFill>
                  <a:srgbClr val="0070C0"/>
                </a:solidFill>
                <a:latin typeface="나눔고딕" panose="020D0604000000000000" pitchFamily="50" charset="-127"/>
                <a:ea typeface="나눔고딕" panose="020D0604000000000000" pitchFamily="50" charset="-127"/>
              </a:rPr>
              <a:t> 등의 </a:t>
            </a:r>
            <a:r>
              <a:rPr lang="ko-KR" altLang="en-US" sz="2400" b="0" dirty="0" err="1">
                <a:solidFill>
                  <a:srgbClr val="0070C0"/>
                </a:solidFill>
                <a:latin typeface="나눔고딕" panose="020D0604000000000000" pitchFamily="50" charset="-127"/>
                <a:ea typeface="나눔고딕" panose="020D0604000000000000" pitchFamily="50" charset="-127"/>
              </a:rPr>
              <a:t>확인를</a:t>
            </a:r>
            <a:r>
              <a:rPr lang="ko-KR" altLang="en-US" sz="2400" b="0" dirty="0">
                <a:solidFill>
                  <a:srgbClr val="0070C0"/>
                </a:solidFill>
                <a:latin typeface="나눔고딕" panose="020D0604000000000000" pitchFamily="50" charset="-127"/>
                <a:ea typeface="나눔고딕" panose="020D0604000000000000" pitchFamily="50" charset="-127"/>
              </a:rPr>
              <a:t> 받아 </a:t>
            </a:r>
            <a:endParaRPr lang="en-US" altLang="ko-KR" sz="2400" b="0" dirty="0">
              <a:solidFill>
                <a:srgbClr val="0070C0"/>
              </a:solidFill>
              <a:latin typeface="나눔고딕" panose="020D0604000000000000" pitchFamily="50" charset="-127"/>
              <a:ea typeface="나눔고딕" panose="020D0604000000000000" pitchFamily="50" charset="-127"/>
            </a:endParaRPr>
          </a:p>
          <a:p>
            <a:pPr>
              <a:buFont typeface="Arial" panose="020B0604020202020204" pitchFamily="34" charset="0"/>
              <a:buChar char="•"/>
            </a:pPr>
            <a:r>
              <a:rPr lang="ko-KR" altLang="en-US" sz="2400" b="0" dirty="0" err="1">
                <a:solidFill>
                  <a:srgbClr val="0070C0"/>
                </a:solidFill>
                <a:latin typeface="나눔고딕" panose="020D0604000000000000" pitchFamily="50" charset="-127"/>
                <a:ea typeface="나눔고딕" panose="020D0604000000000000" pitchFamily="50" charset="-127"/>
              </a:rPr>
              <a:t>학적팅은</a:t>
            </a:r>
            <a:r>
              <a:rPr lang="ko-KR" altLang="en-US" sz="2400" b="0" dirty="0">
                <a:solidFill>
                  <a:srgbClr val="0070C0"/>
                </a:solidFill>
                <a:latin typeface="나눔고딕" panose="020D0604000000000000" pitchFamily="50" charset="-127"/>
                <a:ea typeface="나눔고딕" panose="020D0604000000000000" pitchFamily="50" charset="-127"/>
              </a:rPr>
              <a:t> 이를 </a:t>
            </a:r>
            <a:r>
              <a:rPr lang="ko-KR" altLang="en-US" sz="2400" b="0" dirty="0" err="1">
                <a:solidFill>
                  <a:srgbClr val="0070C0"/>
                </a:solidFill>
                <a:latin typeface="나눔고딕" panose="020D0604000000000000" pitchFamily="50" charset="-127"/>
                <a:ea typeface="나눔고딕" panose="020D0604000000000000" pitchFamily="50" charset="-127"/>
              </a:rPr>
              <a:t>학인하고</a:t>
            </a:r>
            <a:r>
              <a:rPr lang="ko-KR" altLang="en-US" sz="2400" b="0" dirty="0">
                <a:solidFill>
                  <a:srgbClr val="0070C0"/>
                </a:solidFill>
                <a:latin typeface="나눔고딕" panose="020D0604000000000000" pitchFamily="50" charset="-127"/>
                <a:ea typeface="나눔고딕" panose="020D0604000000000000" pitchFamily="50" charset="-127"/>
              </a:rPr>
              <a:t> 검토하여 최종적으로 교무처장이 승인을 요청합니다</a:t>
            </a:r>
            <a:r>
              <a:rPr lang="en-US" altLang="ko-KR" sz="2400" b="0" dirty="0">
                <a:solidFill>
                  <a:srgbClr val="0070C0"/>
                </a:solidFill>
                <a:latin typeface="나눔고딕" panose="020D0604000000000000" pitchFamily="50" charset="-127"/>
                <a:ea typeface="나눔고딕" panose="020D0604000000000000" pitchFamily="50" charset="-127"/>
              </a:rPr>
              <a:t>.</a:t>
            </a:r>
            <a:r>
              <a:rPr lang="ko-KR" altLang="en-US" sz="2400" b="0" dirty="0">
                <a:solidFill>
                  <a:srgbClr val="0070C0"/>
                </a:solidFill>
                <a:latin typeface="나눔고딕" panose="020D0604000000000000" pitchFamily="50" charset="-127"/>
                <a:ea typeface="나눔고딕" panose="020D0604000000000000" pitchFamily="50" charset="-127"/>
              </a:rPr>
              <a:t> </a:t>
            </a:r>
            <a:endParaRPr lang="en-US" altLang="ko-KR" sz="2400" b="0" dirty="0">
              <a:solidFill>
                <a:srgbClr val="0070C0"/>
              </a:solidFill>
              <a:latin typeface="나눔고딕" panose="020D0604000000000000" pitchFamily="50" charset="-127"/>
              <a:ea typeface="나눔고딕" panose="020D0604000000000000" pitchFamily="50" charset="-127"/>
            </a:endParaRPr>
          </a:p>
          <a:p>
            <a:pPr>
              <a:buFont typeface="Arial" panose="020B0604020202020204" pitchFamily="34" charset="0"/>
              <a:buChar char="•"/>
            </a:pPr>
            <a:r>
              <a:rPr lang="ko-KR" altLang="en-US" sz="2400" b="0" dirty="0">
                <a:solidFill>
                  <a:srgbClr val="0070C0"/>
                </a:solidFill>
                <a:latin typeface="나눔고딕" panose="020D0604000000000000" pitchFamily="50" charset="-127"/>
                <a:ea typeface="나눔고딕" panose="020D0604000000000000" pitchFamily="50" charset="-127"/>
              </a:rPr>
              <a:t>교무처장은 이를 결재</a:t>
            </a:r>
            <a:r>
              <a:rPr lang="en-US" altLang="ko-KR" sz="2400" b="0" dirty="0">
                <a:solidFill>
                  <a:srgbClr val="0070C0"/>
                </a:solidFill>
                <a:latin typeface="나눔고딕" panose="020D0604000000000000" pitchFamily="50" charset="-127"/>
                <a:ea typeface="나눔고딕" panose="020D0604000000000000" pitchFamily="50" charset="-127"/>
              </a:rPr>
              <a:t>(</a:t>
            </a:r>
            <a:r>
              <a:rPr lang="ko-KR" altLang="en-US" sz="2400" b="0" dirty="0">
                <a:solidFill>
                  <a:srgbClr val="0070C0"/>
                </a:solidFill>
                <a:latin typeface="나눔고딕" panose="020D0604000000000000" pitchFamily="50" charset="-127"/>
                <a:ea typeface="나눔고딕" panose="020D0604000000000000" pitchFamily="50" charset="-127"/>
              </a:rPr>
              <a:t>승인</a:t>
            </a:r>
            <a:r>
              <a:rPr lang="en-US" altLang="ko-KR" sz="2400" b="0" dirty="0">
                <a:solidFill>
                  <a:srgbClr val="0070C0"/>
                </a:solidFill>
                <a:latin typeface="나눔고딕" panose="020D0604000000000000" pitchFamily="50" charset="-127"/>
                <a:ea typeface="나눔고딕" panose="020D0604000000000000" pitchFamily="50" charset="-127"/>
              </a:rPr>
              <a:t>)</a:t>
            </a:r>
            <a:r>
              <a:rPr lang="ko-KR" altLang="en-US" sz="2400" b="0" dirty="0">
                <a:solidFill>
                  <a:srgbClr val="0070C0"/>
                </a:solidFill>
                <a:latin typeface="나눔고딕" panose="020D0604000000000000" pitchFamily="50" charset="-127"/>
                <a:ea typeface="나눔고딕" panose="020D0604000000000000" pitchFamily="50" charset="-127"/>
              </a:rPr>
              <a:t>합니다</a:t>
            </a:r>
            <a:r>
              <a:rPr lang="en-US" altLang="ko-KR" sz="2400" b="0" dirty="0">
                <a:solidFill>
                  <a:srgbClr val="0070C0"/>
                </a:solidFill>
                <a:latin typeface="나눔고딕" panose="020D0604000000000000" pitchFamily="50" charset="-127"/>
                <a:ea typeface="나눔고딕" panose="020D0604000000000000" pitchFamily="50" charset="-127"/>
              </a:rPr>
              <a:t>.</a:t>
            </a:r>
          </a:p>
          <a:p>
            <a:pPr>
              <a:buFont typeface="Arial" panose="020B0604020202020204" pitchFamily="34" charset="0"/>
              <a:buChar char="•"/>
            </a:pPr>
            <a:r>
              <a:rPr lang="ko-KR" altLang="en-US" sz="2400" b="0" dirty="0" err="1">
                <a:solidFill>
                  <a:schemeClr val="bg1"/>
                </a:solidFill>
                <a:latin typeface="나눔고딕" panose="020D0604000000000000" pitchFamily="50" charset="-127"/>
                <a:ea typeface="나눔고딕" panose="020D0604000000000000" pitchFamily="50" charset="-127"/>
                <a:cs typeface="Nanum Gothic" charset="-127"/>
              </a:rPr>
              <a:t>학적팀은</a:t>
            </a:r>
            <a:r>
              <a:rPr lang="ko-KR" altLang="en-US" sz="2400" b="0" dirty="0">
                <a:solidFill>
                  <a:schemeClr val="bg1"/>
                </a:solidFill>
                <a:latin typeface="나눔고딕" panose="020D0604000000000000" pitchFamily="50" charset="-127"/>
                <a:ea typeface="나눔고딕" panose="020D0604000000000000" pitchFamily="50" charset="-127"/>
                <a:cs typeface="Nanum Gothic" charset="-127"/>
              </a:rPr>
              <a:t> 승인 사용자들에게 통보하고</a:t>
            </a:r>
            <a:r>
              <a:rPr lang="en-US" altLang="ko-KR" sz="2400" b="0" dirty="0">
                <a:solidFill>
                  <a:schemeClr val="bg1"/>
                </a:solidFill>
                <a:latin typeface="나눔고딕" panose="020D0604000000000000" pitchFamily="50" charset="-127"/>
                <a:ea typeface="나눔고딕" panose="020D0604000000000000" pitchFamily="50" charset="-127"/>
                <a:cs typeface="Nanum Gothic" charset="-127"/>
              </a:rPr>
              <a:t>,</a:t>
            </a:r>
            <a:r>
              <a:rPr lang="ko-KR" altLang="en-US" sz="2400" b="0" dirty="0">
                <a:solidFill>
                  <a:schemeClr val="bg1"/>
                </a:solidFill>
                <a:latin typeface="나눔고딕" panose="020D0604000000000000" pitchFamily="50" charset="-127"/>
                <a:ea typeface="나눔고딕" panose="020D0604000000000000" pitchFamily="50" charset="-127"/>
                <a:cs typeface="Nanum Gothic" charset="-127"/>
              </a:rPr>
              <a:t> 이를 학적부에 기록합니다</a:t>
            </a:r>
            <a:r>
              <a:rPr lang="en-US" altLang="ko-KR" sz="2400" b="0" dirty="0">
                <a:solidFill>
                  <a:schemeClr val="bg1"/>
                </a:solidFill>
                <a:latin typeface="나눔고딕" panose="020D0604000000000000" pitchFamily="50" charset="-127"/>
                <a:ea typeface="나눔고딕" panose="020D0604000000000000" pitchFamily="50" charset="-127"/>
                <a:cs typeface="Nanum Gothic" charset="-127"/>
              </a:rPr>
              <a:t>.</a:t>
            </a:r>
          </a:p>
          <a:p>
            <a:pPr>
              <a:buFont typeface="Arial" panose="020B0604020202020204" pitchFamily="34" charset="0"/>
              <a:buChar char="•"/>
            </a:pPr>
            <a:r>
              <a:rPr lang="ko-KR" altLang="en-US" sz="2400" b="0" dirty="0">
                <a:solidFill>
                  <a:srgbClr val="00B050"/>
                </a:solidFill>
                <a:latin typeface="나눔고딕" panose="020D0604000000000000" pitchFamily="50" charset="-127"/>
                <a:ea typeface="나눔고딕" panose="020D0604000000000000" pitchFamily="50" charset="-127"/>
                <a:cs typeface="Nanum Gothic" charset="-127"/>
              </a:rPr>
              <a:t>관련 당사자는 </a:t>
            </a:r>
            <a:r>
              <a:rPr lang="ko-KR" altLang="en-US" sz="2400" b="0" dirty="0" err="1">
                <a:solidFill>
                  <a:srgbClr val="00B050"/>
                </a:solidFill>
                <a:latin typeface="나눔고딕" panose="020D0604000000000000" pitchFamily="50" charset="-127"/>
                <a:ea typeface="나눔고딕" panose="020D0604000000000000" pitchFamily="50" charset="-127"/>
                <a:cs typeface="Nanum Gothic" charset="-127"/>
              </a:rPr>
              <a:t>필요에따라</a:t>
            </a:r>
            <a:r>
              <a:rPr lang="ko-KR" altLang="en-US" sz="2400" b="0" dirty="0">
                <a:solidFill>
                  <a:srgbClr val="00B050"/>
                </a:solidFill>
                <a:latin typeface="나눔고딕" panose="020D0604000000000000" pitchFamily="50" charset="-127"/>
                <a:ea typeface="나눔고딕" panose="020D0604000000000000" pitchFamily="50" charset="-127"/>
                <a:cs typeface="Nanum Gothic" charset="-127"/>
              </a:rPr>
              <a:t> 휴학서비스에 관련 통계 자료를 열람한다</a:t>
            </a:r>
            <a:r>
              <a:rPr lang="en-US" altLang="ko-KR" sz="2400" b="0" dirty="0">
                <a:solidFill>
                  <a:srgbClr val="00B050"/>
                </a:solidFill>
                <a:latin typeface="나눔고딕" panose="020D0604000000000000" pitchFamily="50" charset="-127"/>
                <a:ea typeface="나눔고딕" panose="020D0604000000000000" pitchFamily="50" charset="-127"/>
                <a:cs typeface="Nanum Gothic" charset="-127"/>
              </a:rPr>
              <a:t>.</a:t>
            </a:r>
            <a:endParaRPr lang="en-US" altLang="ko-KR" sz="2400" b="0" dirty="0">
              <a:solidFill>
                <a:srgbClr val="00B050"/>
              </a:solidFill>
              <a:latin typeface="Nanum Gothic" charset="-127"/>
              <a:ea typeface="Nanum Gothic" charset="-127"/>
              <a:cs typeface="Nanum Gothic" charset="-127"/>
            </a:endParaRPr>
          </a:p>
        </p:txBody>
      </p:sp>
      <p:sp>
        <p:nvSpPr>
          <p:cNvPr id="6" name="TextBox 5"/>
          <p:cNvSpPr txBox="1"/>
          <p:nvPr/>
        </p:nvSpPr>
        <p:spPr>
          <a:xfrm>
            <a:off x="0" y="0"/>
            <a:ext cx="2695074"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b="1" i="1" dirty="0">
                <a:solidFill>
                  <a:schemeClr val="tx1"/>
                </a:solidFill>
                <a:latin typeface="Nanum Gothic" charset="-127"/>
                <a:ea typeface="Nanum Gothic" charset="-127"/>
                <a:cs typeface="Nanum Gothic" charset="-127"/>
              </a:rPr>
              <a:t>Real and Abstract </a:t>
            </a:r>
            <a:r>
              <a:rPr lang="mr-IN" sz="1800" b="1" i="1" dirty="0">
                <a:solidFill>
                  <a:schemeClr val="tx1"/>
                </a:solidFill>
                <a:latin typeface="Nanum Gothic" charset="-127"/>
                <a:ea typeface="Nanum Gothic" charset="-127"/>
                <a:cs typeface="Nanum Gothic" charset="-127"/>
              </a:rPr>
              <a:t>…</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
        <p:nvSpPr>
          <p:cNvPr id="7" name="제목 1">
            <a:extLst>
              <a:ext uri="{FF2B5EF4-FFF2-40B4-BE49-F238E27FC236}">
                <a16:creationId xmlns:a16="http://schemas.microsoft.com/office/drawing/2014/main" id="{64343117-A6E0-274C-BDCB-50F109110C72}"/>
              </a:ext>
            </a:extLst>
          </p:cNvPr>
          <p:cNvSpPr>
            <a:spLocks noGrp="1"/>
          </p:cNvSpPr>
          <p:nvPr>
            <p:ph type="title"/>
          </p:nvPr>
        </p:nvSpPr>
        <p:spPr>
          <a:xfrm>
            <a:off x="650239" y="798473"/>
            <a:ext cx="11704322" cy="1192108"/>
          </a:xfrm>
        </p:spPr>
        <p:txBody>
          <a:bodyPr>
            <a:normAutofit fontScale="90000"/>
          </a:bodyPr>
          <a:lstStyle/>
          <a:p>
            <a:r>
              <a:rPr lang="en-US" altLang="ko-KR" sz="4551" i="1" dirty="0">
                <a:latin typeface="나눔고딕" panose="020D0604000000000000" pitchFamily="50" charset="-127"/>
                <a:ea typeface="나눔고딕" panose="020D0604000000000000" pitchFamily="50" charset="-127"/>
              </a:rPr>
              <a:t>Example 3-2: Restatement of </a:t>
            </a:r>
            <a:r>
              <a:rPr lang="ko-KR" altLang="en-US" sz="4551" i="1" dirty="0">
                <a:latin typeface="나눔고딕" panose="020D0604000000000000" pitchFamily="50" charset="-127"/>
                <a:ea typeface="나눔고딕" panose="020D0604000000000000" pitchFamily="50" charset="-127"/>
              </a:rPr>
              <a:t>휴학 및 승인 서비스</a:t>
            </a:r>
            <a:endParaRPr lang="ko-KR" altLang="en-US" sz="4551" i="1" dirty="0"/>
          </a:p>
        </p:txBody>
      </p:sp>
    </p:spTree>
    <p:extLst>
      <p:ext uri="{BB962C8B-B14F-4D97-AF65-F5344CB8AC3E}">
        <p14:creationId xmlns:p14="http://schemas.microsoft.com/office/powerpoint/2010/main" val="29879453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b="1" dirty="0">
                <a:latin typeface="Century Gothic" charset="0"/>
                <a:ea typeface="Century Gothic" charset="0"/>
                <a:cs typeface="Century Gothic" charset="0"/>
              </a:rPr>
              <a:t>What are Input Use Cases?</a:t>
            </a:r>
            <a:endParaRPr lang="ko-KR" altLang="en-US" b="1" dirty="0">
              <a:latin typeface="Century Gothic" charset="0"/>
              <a:ea typeface="Century Gothic" charset="0"/>
              <a:cs typeface="Century Gothic" charset="0"/>
            </a:endParaRPr>
          </a:p>
        </p:txBody>
      </p:sp>
      <p:sp>
        <p:nvSpPr>
          <p:cNvPr id="3" name="내용 개체 틀 2"/>
          <p:cNvSpPr>
            <a:spLocks noGrp="1"/>
          </p:cNvSpPr>
          <p:nvPr>
            <p:ph idx="1"/>
          </p:nvPr>
        </p:nvSpPr>
        <p:spPr/>
        <p:txBody>
          <a:bodyPr>
            <a:normAutofit/>
          </a:bodyPr>
          <a:lstStyle/>
          <a:p>
            <a:pPr marL="457200" indent="-457200">
              <a:spcAft>
                <a:spcPts val="600"/>
              </a:spcAft>
              <a:buFont typeface="Arial" charset="0"/>
              <a:buChar char="•"/>
            </a:pPr>
            <a:r>
              <a:rPr lang="ko-KR" altLang="en-US" sz="3200" dirty="0">
                <a:latin typeface="나눔고딕" panose="020D0604000000000000" pitchFamily="50" charset="-127"/>
                <a:ea typeface="나눔고딕" panose="020D0604000000000000" pitchFamily="50" charset="-127"/>
              </a:rPr>
              <a:t>데이터베이스 시스템을 이해하고 설명하려는 목적에 가장 유용한 레벨은 사용자 업무 레벨입니다</a:t>
            </a:r>
            <a:r>
              <a:rPr lang="en-US" altLang="ko-KR" sz="3200" dirty="0">
                <a:latin typeface="나눔고딕" panose="020D0604000000000000" pitchFamily="50" charset="-127"/>
                <a:ea typeface="나눔고딕" panose="020D0604000000000000" pitchFamily="50" charset="-127"/>
              </a:rPr>
              <a:t>.</a:t>
            </a:r>
          </a:p>
          <a:p>
            <a:pPr marL="457200" indent="-457200">
              <a:spcAft>
                <a:spcPts val="600"/>
              </a:spcAft>
              <a:buFont typeface="Arial" charset="0"/>
              <a:buChar char="•"/>
            </a:pPr>
            <a:r>
              <a:rPr lang="ko-KR" altLang="en-US" sz="3200" dirty="0">
                <a:latin typeface="나눔고딕" panose="020D0604000000000000" pitchFamily="50" charset="-127"/>
                <a:ea typeface="나눔고딕" panose="020D0604000000000000" pitchFamily="50" charset="-127"/>
              </a:rPr>
              <a:t>업무는 충분히 작아 </a:t>
            </a:r>
            <a:r>
              <a:rPr lang="en-US" altLang="ko-KR" sz="3200" dirty="0">
                <a:latin typeface="나눔고딕" panose="020D0604000000000000" pitchFamily="50" charset="-127"/>
                <a:ea typeface="나눔고딕" panose="020D0604000000000000" pitchFamily="50" charset="-127"/>
              </a:rPr>
              <a:t>“</a:t>
            </a:r>
            <a:r>
              <a:rPr lang="ko-KR" altLang="en-US" sz="3200" dirty="0">
                <a:latin typeface="나눔고딕" panose="020D0604000000000000" pitchFamily="50" charset="-127"/>
                <a:ea typeface="나눔고딕" panose="020D0604000000000000" pitchFamily="50" charset="-127"/>
              </a:rPr>
              <a:t>사용자가 약 주어진 시간 내에 처리할 수 있고 그리고 커피 한잔 마실 수 있는 시간</a:t>
            </a:r>
            <a:r>
              <a:rPr lang="en-US" altLang="ko-KR" sz="3200" dirty="0">
                <a:latin typeface="나눔고딕" panose="020D0604000000000000" pitchFamily="50" charset="-127"/>
                <a:ea typeface="나눔고딕" panose="020D0604000000000000" pitchFamily="50" charset="-127"/>
              </a:rPr>
              <a:t>”</a:t>
            </a:r>
            <a:r>
              <a:rPr lang="ko-KR" altLang="en-US" sz="3200" dirty="0">
                <a:latin typeface="나눔고딕" panose="020D0604000000000000" pitchFamily="50" charset="-127"/>
                <a:ea typeface="나눔고딕" panose="020D0604000000000000" pitchFamily="50" charset="-127"/>
              </a:rPr>
              <a:t> 이며</a:t>
            </a:r>
            <a:r>
              <a:rPr lang="en-US" altLang="ko-KR" sz="3200" dirty="0">
                <a:latin typeface="나눔고딕" panose="020D0604000000000000" pitchFamily="50" charset="-127"/>
                <a:ea typeface="나눔고딕" panose="020D0604000000000000" pitchFamily="50" charset="-127"/>
              </a:rPr>
              <a:t>,</a:t>
            </a:r>
          </a:p>
          <a:p>
            <a:pPr marL="457200" indent="-457200">
              <a:spcAft>
                <a:spcPts val="600"/>
              </a:spcAft>
              <a:buFont typeface="Arial" charset="0"/>
              <a:buChar char="•"/>
            </a:pPr>
            <a:r>
              <a:rPr lang="ko-KR" altLang="en-US" sz="3200" dirty="0">
                <a:latin typeface="나눔고딕" panose="020D0604000000000000" pitchFamily="50" charset="-127"/>
                <a:ea typeface="나눔고딕" panose="020D0604000000000000" pitchFamily="50" charset="-127"/>
              </a:rPr>
              <a:t>충분한 의미를 가져 </a:t>
            </a:r>
            <a:r>
              <a:rPr lang="en-US" altLang="ko-KR" sz="3200" dirty="0">
                <a:latin typeface="나눔고딕" panose="020D0604000000000000" pitchFamily="50" charset="-127"/>
                <a:ea typeface="나눔고딕" panose="020D0604000000000000" pitchFamily="50" charset="-127"/>
              </a:rPr>
              <a:t>“</a:t>
            </a:r>
            <a:r>
              <a:rPr lang="ko-KR" altLang="en-US" sz="3200" dirty="0">
                <a:latin typeface="나눔고딕" panose="020D0604000000000000" pitchFamily="50" charset="-127"/>
                <a:ea typeface="나눔고딕" panose="020D0604000000000000" pitchFamily="50" charset="-127"/>
              </a:rPr>
              <a:t>사용자가 하루에 작업을 여러 번 반복하여 수행한다면 업무 수행의 증거로 사용 가능</a:t>
            </a:r>
            <a:r>
              <a:rPr lang="en-US" altLang="ko-KR" sz="3200" dirty="0">
                <a:latin typeface="나눔고딕" panose="020D0604000000000000" pitchFamily="50" charset="-127"/>
                <a:ea typeface="나눔고딕" panose="020D0604000000000000" pitchFamily="50" charset="-127"/>
              </a:rPr>
              <a:t>”</a:t>
            </a:r>
            <a:r>
              <a:rPr lang="ko-KR" altLang="en-US" sz="3200" dirty="0">
                <a:latin typeface="나눔고딕" panose="020D0604000000000000" pitchFamily="50" charset="-127"/>
                <a:ea typeface="나눔고딕" panose="020D0604000000000000" pitchFamily="50" charset="-127"/>
              </a:rPr>
              <a:t> 하며</a:t>
            </a:r>
            <a:r>
              <a:rPr lang="en-US" altLang="ko-KR" sz="3200" dirty="0">
                <a:latin typeface="나눔고딕" panose="020D0604000000000000" pitchFamily="50" charset="-127"/>
                <a:ea typeface="나눔고딕" panose="020D0604000000000000" pitchFamily="50" charset="-127"/>
              </a:rPr>
              <a:t>,</a:t>
            </a:r>
          </a:p>
          <a:p>
            <a:pPr marL="457200" indent="-457200">
              <a:spcAft>
                <a:spcPts val="600"/>
              </a:spcAft>
              <a:buFont typeface="Arial" charset="0"/>
              <a:buChar char="•"/>
            </a:pPr>
            <a:r>
              <a:rPr lang="en-US" altLang="ko-KR" sz="3200" b="0" dirty="0">
                <a:latin typeface="나눔고딕" panose="020D0604000000000000" pitchFamily="50" charset="-127"/>
                <a:ea typeface="나눔고딕" panose="020D0604000000000000" pitchFamily="50" charset="-127"/>
              </a:rPr>
              <a:t>“</a:t>
            </a:r>
            <a:r>
              <a:rPr lang="ko-KR" altLang="en-US" sz="3200" dirty="0">
                <a:latin typeface="나눔고딕" panose="020D0604000000000000" pitchFamily="50" charset="-127"/>
                <a:ea typeface="나눔고딕" panose="020D0604000000000000" pitchFamily="50" charset="-127"/>
              </a:rPr>
              <a:t>진행 상황을 볼 수 있고 현재 어디에서 진행되지 않고 있는 지</a:t>
            </a:r>
            <a:r>
              <a:rPr lang="en-US" altLang="ko-KR" sz="3200" dirty="0">
                <a:latin typeface="나눔고딕" panose="020D0604000000000000" pitchFamily="50" charset="-127"/>
                <a:ea typeface="나눔고딕" panose="020D0604000000000000" pitchFamily="50" charset="-127"/>
              </a:rPr>
              <a:t>”</a:t>
            </a:r>
            <a:r>
              <a:rPr lang="ko-KR" altLang="en-US" sz="3200" dirty="0" err="1">
                <a:latin typeface="나눔고딕" panose="020D0604000000000000" pitchFamily="50" charset="-127"/>
                <a:ea typeface="나눔고딕" panose="020D0604000000000000" pitchFamily="50" charset="-127"/>
              </a:rPr>
              <a:t>를</a:t>
            </a:r>
            <a:r>
              <a:rPr lang="ko-KR" altLang="en-US" sz="3200" dirty="0">
                <a:latin typeface="나눔고딕" panose="020D0604000000000000" pitchFamily="50" charset="-127"/>
                <a:ea typeface="나눔고딕" panose="020D0604000000000000" pitchFamily="50" charset="-127"/>
              </a:rPr>
              <a:t> 알고 싶어합니다</a:t>
            </a:r>
            <a:r>
              <a:rPr lang="en-US" altLang="ko-KR" sz="3200" dirty="0">
                <a:latin typeface="나눔고딕" panose="020D0604000000000000" pitchFamily="50" charset="-127"/>
                <a:ea typeface="나눔고딕" panose="020D0604000000000000" pitchFamily="50" charset="-127"/>
              </a:rPr>
              <a:t>.</a:t>
            </a:r>
            <a:endParaRPr lang="en-US" altLang="ko-KR" sz="3200" b="0" dirty="0">
              <a:latin typeface="나눔고딕" panose="020D0604000000000000" pitchFamily="50" charset="-127"/>
              <a:ea typeface="나눔고딕" panose="020D0604000000000000" pitchFamily="50" charset="-127"/>
            </a:endParaRPr>
          </a:p>
        </p:txBody>
      </p:sp>
      <p:sp>
        <p:nvSpPr>
          <p:cNvPr id="4" name="슬라이드 번호 개체 틀 3"/>
          <p:cNvSpPr>
            <a:spLocks noGrp="1"/>
          </p:cNvSpPr>
          <p:nvPr>
            <p:ph type="sldNum" sz="quarter" idx="12"/>
          </p:nvPr>
        </p:nvSpPr>
        <p:spPr/>
        <p:txBody>
          <a:bodyPr/>
          <a:lstStyle/>
          <a:p>
            <a:fld id="{87E0FCFB-B33F-4CD9-B1B3-4FED43C6D8C2}" type="slidenum">
              <a:rPr lang="ko-KR" altLang="en-US" smtClean="0"/>
              <a:pPr/>
              <a:t>27</a:t>
            </a:fld>
            <a:endParaRPr lang="ko-KR" altLang="en-US" dirty="0"/>
          </a:p>
        </p:txBody>
      </p:sp>
      <p:sp>
        <p:nvSpPr>
          <p:cNvPr id="5" name="TextBox 4"/>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are Input Use Cases?</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1436475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a:latin typeface="Century Gothic" charset="0"/>
                <a:ea typeface="Century Gothic" charset="0"/>
                <a:cs typeface="Century Gothic" charset="0"/>
              </a:rPr>
              <a:t>Revisited “What Data Are Involved?”</a:t>
            </a:r>
            <a:endParaRPr lang="ko-KR" altLang="en-US" dirty="0">
              <a:latin typeface="Century Gothic" charset="0"/>
              <a:ea typeface="Century Gothic" charset="0"/>
              <a:cs typeface="Century Gothic" charset="0"/>
            </a:endParaRP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28</a:t>
            </a:fld>
            <a:endParaRPr lang="ko-KR" altLang="en-US" dirty="0"/>
          </a:p>
        </p:txBody>
      </p:sp>
      <p:sp>
        <p:nvSpPr>
          <p:cNvPr id="7" name="TextBox 6"/>
          <p:cNvSpPr txBox="1"/>
          <p:nvPr/>
        </p:nvSpPr>
        <p:spPr>
          <a:xfrm>
            <a:off x="3963576" y="3192993"/>
            <a:ext cx="4519186" cy="400110"/>
          </a:xfrm>
          <a:prstGeom prst="rect">
            <a:avLst/>
          </a:prstGeom>
          <a:noFill/>
        </p:spPr>
        <p:txBody>
          <a:bodyPr wrap="none" rtlCol="0">
            <a:spAutoFit/>
          </a:bodyPr>
          <a:lstStyle/>
          <a:p>
            <a:r>
              <a:rPr lang="en-US" altLang="ko-KR" sz="2000" i="1" dirty="0">
                <a:solidFill>
                  <a:schemeClr val="bg1"/>
                </a:solidFill>
                <a:latin typeface="Nanum Gothic" charset="-127"/>
                <a:ea typeface="Nanum Gothic" charset="-127"/>
                <a:cs typeface="Nanum Gothic" charset="-127"/>
              </a:rPr>
              <a:t>Physical User Tasks and Related Data</a:t>
            </a:r>
            <a:endParaRPr lang="ko-KR" altLang="en-US" sz="2000" dirty="0">
              <a:solidFill>
                <a:schemeClr val="bg1"/>
              </a:solidFill>
              <a:latin typeface="Nanum Gothic" charset="-127"/>
              <a:ea typeface="Nanum Gothic" charset="-127"/>
              <a:cs typeface="Nanum Gothic" charset="-127"/>
            </a:endParaRPr>
          </a:p>
        </p:txBody>
      </p:sp>
      <p:graphicFrame>
        <p:nvGraphicFramePr>
          <p:cNvPr id="5" name="Table 4">
            <a:extLst>
              <a:ext uri="{FF2B5EF4-FFF2-40B4-BE49-F238E27FC236}">
                <a16:creationId xmlns:a16="http://schemas.microsoft.com/office/drawing/2014/main" id="{C4AEAA4B-A749-544E-BF1E-88720A3F672C}"/>
              </a:ext>
            </a:extLst>
          </p:cNvPr>
          <p:cNvGraphicFramePr>
            <a:graphicFrameLocks noGrp="1"/>
          </p:cNvGraphicFramePr>
          <p:nvPr>
            <p:extLst>
              <p:ext uri="{D42A27DB-BD31-4B8C-83A1-F6EECF244321}">
                <p14:modId xmlns:p14="http://schemas.microsoft.com/office/powerpoint/2010/main" val="907088188"/>
              </p:ext>
            </p:extLst>
          </p:nvPr>
        </p:nvGraphicFramePr>
        <p:xfrm>
          <a:off x="2357120" y="3918130"/>
          <a:ext cx="7721079" cy="3853706"/>
        </p:xfrm>
        <a:graphic>
          <a:graphicData uri="http://schemas.openxmlformats.org/drawingml/2006/table">
            <a:tbl>
              <a:tblPr>
                <a:tableStyleId>{5940675A-B579-460E-94D1-54222C63F5DA}</a:tableStyleId>
              </a:tblPr>
              <a:tblGrid>
                <a:gridCol w="817833">
                  <a:extLst>
                    <a:ext uri="{9D8B030D-6E8A-4147-A177-3AD203B41FA5}">
                      <a16:colId xmlns:a16="http://schemas.microsoft.com/office/drawing/2014/main" val="3398049740"/>
                    </a:ext>
                  </a:extLst>
                </a:gridCol>
                <a:gridCol w="2052015">
                  <a:extLst>
                    <a:ext uri="{9D8B030D-6E8A-4147-A177-3AD203B41FA5}">
                      <a16:colId xmlns:a16="http://schemas.microsoft.com/office/drawing/2014/main" val="2059489994"/>
                    </a:ext>
                  </a:extLst>
                </a:gridCol>
                <a:gridCol w="4851231">
                  <a:extLst>
                    <a:ext uri="{9D8B030D-6E8A-4147-A177-3AD203B41FA5}">
                      <a16:colId xmlns:a16="http://schemas.microsoft.com/office/drawing/2014/main" val="3542652191"/>
                    </a:ext>
                  </a:extLst>
                </a:gridCol>
              </a:tblGrid>
              <a:tr h="404401">
                <a:tc>
                  <a:txBody>
                    <a:bodyPr/>
                    <a:lstStyle/>
                    <a:p>
                      <a:pPr algn="ctr" fontAlgn="b"/>
                      <a:r>
                        <a:rPr lang="ko-KR" altLang="en-US" sz="1400" b="1" u="none" strike="noStrike" dirty="0">
                          <a:solidFill>
                            <a:schemeClr val="bg1"/>
                          </a:solidFill>
                          <a:effectLst/>
                          <a:latin typeface="Nanum Gothic" panose="020D0604000000000000" pitchFamily="34" charset="-127"/>
                          <a:ea typeface="Nanum Gothic" panose="020D0604000000000000" pitchFamily="34" charset="-127"/>
                        </a:rPr>
                        <a:t>업무</a:t>
                      </a:r>
                      <a:r>
                        <a:rPr lang="en-US" sz="1400" b="1" u="none" strike="noStrike" dirty="0">
                          <a:solidFill>
                            <a:schemeClr val="bg1"/>
                          </a:solidFill>
                          <a:effectLst/>
                          <a:latin typeface="Nanum Gothic" panose="020D0604000000000000" pitchFamily="34" charset="-127"/>
                          <a:ea typeface="Nanum Gothic" panose="020D0604000000000000" pitchFamily="34" charset="-127"/>
                        </a:rPr>
                        <a:t>id</a:t>
                      </a:r>
                      <a:endParaRPr lang="en-US" sz="1400" b="1"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solidFill>
                      <a:schemeClr val="accent1">
                        <a:lumMod val="40000"/>
                        <a:lumOff val="60000"/>
                      </a:schemeClr>
                    </a:solidFill>
                  </a:tcPr>
                </a:tc>
                <a:tc>
                  <a:txBody>
                    <a:bodyPr/>
                    <a:lstStyle/>
                    <a:p>
                      <a:pPr algn="l" fontAlgn="b"/>
                      <a:r>
                        <a:rPr lang="ko-KR" altLang="en-US" sz="1400" b="1" u="none" strike="noStrike" dirty="0">
                          <a:solidFill>
                            <a:schemeClr val="bg1"/>
                          </a:solidFill>
                          <a:effectLst/>
                          <a:latin typeface="Nanum Gothic" panose="020D0604000000000000" pitchFamily="34" charset="-127"/>
                          <a:ea typeface="Nanum Gothic" panose="020D0604000000000000" pitchFamily="34" charset="-127"/>
                        </a:rPr>
                        <a:t>실제 업무</a:t>
                      </a:r>
                      <a:endParaRPr lang="ko-KR" altLang="en-US" sz="1400" b="1"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solidFill>
                      <a:schemeClr val="accent1">
                        <a:lumMod val="40000"/>
                        <a:lumOff val="60000"/>
                      </a:schemeClr>
                    </a:solidFill>
                  </a:tcPr>
                </a:tc>
                <a:tc>
                  <a:txBody>
                    <a:bodyPr/>
                    <a:lstStyle/>
                    <a:p>
                      <a:pPr algn="l" fontAlgn="b"/>
                      <a:r>
                        <a:rPr lang="ko-KR" altLang="en-US" sz="1400" b="1" u="none" strike="noStrike" dirty="0">
                          <a:solidFill>
                            <a:schemeClr val="bg1"/>
                          </a:solidFill>
                          <a:effectLst/>
                          <a:latin typeface="Nanum Gothic" panose="020D0604000000000000" pitchFamily="34" charset="-127"/>
                          <a:ea typeface="Nanum Gothic" panose="020D0604000000000000" pitchFamily="34" charset="-127"/>
                        </a:rPr>
                        <a:t>기록 데이터 항목</a:t>
                      </a:r>
                      <a:endParaRPr lang="ko-KR" altLang="en-US" sz="1400" b="1"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solidFill>
                      <a:schemeClr val="accent1">
                        <a:lumMod val="40000"/>
                        <a:lumOff val="60000"/>
                      </a:schemeClr>
                    </a:solidFill>
                  </a:tcPr>
                </a:tc>
                <a:extLst>
                  <a:ext uri="{0D108BD9-81ED-4DB2-BD59-A6C34878D82A}">
                    <a16:rowId xmlns:a16="http://schemas.microsoft.com/office/drawing/2014/main" val="989920516"/>
                  </a:ext>
                </a:extLst>
              </a:tr>
              <a:tr h="404401">
                <a:tc>
                  <a:txBody>
                    <a:bodyPr/>
                    <a:lstStyle/>
                    <a:p>
                      <a:pPr algn="ctr" fontAlgn="b"/>
                      <a:r>
                        <a:rPr lang="en-US" sz="1400" b="0" u="none" strike="noStrike" dirty="0">
                          <a:solidFill>
                            <a:schemeClr val="bg1"/>
                          </a:solidFill>
                          <a:effectLst/>
                          <a:latin typeface="Nanum Gothic" panose="020D0604000000000000" pitchFamily="34" charset="-127"/>
                          <a:ea typeface="Nanum Gothic" panose="020D0604000000000000" pitchFamily="34" charset="-127"/>
                        </a:rPr>
                        <a:t>1</a:t>
                      </a:r>
                      <a:endParaRPr lang="en-US" sz="1400" b="0"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err="1">
                          <a:solidFill>
                            <a:schemeClr val="bg1"/>
                          </a:solidFill>
                          <a:effectLst/>
                          <a:latin typeface="Nanum Gothic" panose="020D0604000000000000" pitchFamily="34" charset="-127"/>
                          <a:ea typeface="Nanum Gothic" panose="020D0604000000000000" pitchFamily="34" charset="-127"/>
                        </a:rPr>
                        <a:t>휴학신청서</a:t>
                      </a:r>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 제출</a:t>
                      </a:r>
                      <a:endParaRPr lang="ko-KR" altLang="en-US" sz="1400" b="0"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학생 </a:t>
                      </a:r>
                      <a:r>
                        <a:rPr lang="en-US" altLang="ko-KR" sz="1400" b="0" u="none" strike="noStrike" dirty="0">
                          <a:solidFill>
                            <a:schemeClr val="bg1"/>
                          </a:solidFill>
                          <a:effectLst/>
                          <a:latin typeface="Nanum Gothic" panose="020D0604000000000000" pitchFamily="34" charset="-127"/>
                          <a:ea typeface="Nanum Gothic" panose="020D0604000000000000" pitchFamily="34" charset="-127"/>
                        </a:rPr>
                        <a:t>id,</a:t>
                      </a:r>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 </a:t>
                      </a:r>
                      <a:r>
                        <a:rPr lang="ko-KR" altLang="en-US" sz="1400" b="0" u="none" strike="noStrike" dirty="0" err="1">
                          <a:solidFill>
                            <a:schemeClr val="bg1"/>
                          </a:solidFill>
                          <a:effectLst/>
                          <a:latin typeface="Nanum Gothic" panose="020D0604000000000000" pitchFamily="34" charset="-127"/>
                          <a:ea typeface="Nanum Gothic" panose="020D0604000000000000" pitchFamily="34" charset="-127"/>
                        </a:rPr>
                        <a:t>신청사유</a:t>
                      </a:r>
                      <a:r>
                        <a:rPr lang="en-US" altLang="ko-KR" sz="1400" b="0" u="none" strike="noStrike" dirty="0">
                          <a:solidFill>
                            <a:schemeClr val="bg1"/>
                          </a:solidFill>
                          <a:effectLst/>
                          <a:latin typeface="Nanum Gothic" panose="020D0604000000000000" pitchFamily="34" charset="-127"/>
                          <a:ea typeface="Nanum Gothic" panose="020D0604000000000000" pitchFamily="34" charset="-127"/>
                        </a:rPr>
                        <a:t>,</a:t>
                      </a:r>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 관련 증빙 서류</a:t>
                      </a:r>
                      <a:endParaRPr lang="ko-KR" altLang="en-US" sz="1400" b="0"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extLst>
                  <a:ext uri="{0D108BD9-81ED-4DB2-BD59-A6C34878D82A}">
                    <a16:rowId xmlns:a16="http://schemas.microsoft.com/office/drawing/2014/main" val="3691012118"/>
                  </a:ext>
                </a:extLst>
              </a:tr>
              <a:tr h="380613">
                <a:tc>
                  <a:txBody>
                    <a:bodyPr/>
                    <a:lstStyle/>
                    <a:p>
                      <a:pPr algn="ctr" fontAlgn="b"/>
                      <a:r>
                        <a:rPr lang="en-US" sz="1400" b="0" u="none" strike="noStrike">
                          <a:solidFill>
                            <a:schemeClr val="bg1"/>
                          </a:solidFill>
                          <a:effectLst/>
                          <a:latin typeface="Nanum Gothic" panose="020D0604000000000000" pitchFamily="34" charset="-127"/>
                          <a:ea typeface="Nanum Gothic" panose="020D0604000000000000" pitchFamily="34" charset="-127"/>
                        </a:rPr>
                        <a:t>2</a:t>
                      </a:r>
                      <a:endParaRPr lang="en-US" sz="1400" b="0" i="0" u="none" strike="noStrike">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err="1">
                          <a:solidFill>
                            <a:schemeClr val="bg1"/>
                          </a:solidFill>
                          <a:effectLst/>
                          <a:latin typeface="Nanum Gothic" panose="020D0604000000000000" pitchFamily="34" charset="-127"/>
                          <a:ea typeface="Nanum Gothic" panose="020D0604000000000000" pitchFamily="34" charset="-127"/>
                        </a:rPr>
                        <a:t>휴학신청서</a:t>
                      </a:r>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 검토</a:t>
                      </a:r>
                      <a:r>
                        <a:rPr lang="en-US" altLang="ko-KR" sz="1400" b="0" u="none" strike="noStrike" dirty="0">
                          <a:solidFill>
                            <a:schemeClr val="bg1"/>
                          </a:solidFill>
                          <a:effectLst/>
                          <a:latin typeface="Nanum Gothic" panose="020D0604000000000000" pitchFamily="34" charset="-127"/>
                          <a:ea typeface="Nanum Gothic" panose="020D0604000000000000" pitchFamily="34" charset="-127"/>
                        </a:rPr>
                        <a:t> </a:t>
                      </a:r>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및 접수</a:t>
                      </a:r>
                      <a:endParaRPr lang="ko-KR" altLang="en-US" sz="1400" b="0"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접수번호</a:t>
                      </a:r>
                      <a:r>
                        <a:rPr lang="en-US" altLang="ko-KR" sz="1400" b="0" u="none" strike="noStrike" dirty="0">
                          <a:solidFill>
                            <a:schemeClr val="bg1"/>
                          </a:solidFill>
                          <a:effectLst/>
                          <a:latin typeface="Nanum Gothic" panose="020D0604000000000000" pitchFamily="34" charset="-127"/>
                          <a:ea typeface="Nanum Gothic" panose="020D0604000000000000" pitchFamily="34" charset="-127"/>
                        </a:rPr>
                        <a:t>, </a:t>
                      </a:r>
                      <a:r>
                        <a:rPr lang="ko-KR" altLang="en-US" sz="1400" b="0" u="none" strike="noStrike" dirty="0" err="1">
                          <a:solidFill>
                            <a:schemeClr val="bg1"/>
                          </a:solidFill>
                          <a:effectLst/>
                          <a:latin typeface="Nanum Gothic" panose="020D0604000000000000" pitchFamily="34" charset="-127"/>
                          <a:ea typeface="Nanum Gothic" panose="020D0604000000000000" pitchFamily="34" charset="-127"/>
                        </a:rPr>
                        <a:t>접수시각</a:t>
                      </a:r>
                      <a:r>
                        <a:rPr lang="en-US" altLang="ko-KR" sz="1400" b="0" u="none" strike="noStrike" dirty="0">
                          <a:solidFill>
                            <a:schemeClr val="bg1"/>
                          </a:solidFill>
                          <a:effectLst/>
                          <a:latin typeface="Nanum Gothic" panose="020D0604000000000000" pitchFamily="34" charset="-127"/>
                          <a:ea typeface="Nanum Gothic" panose="020D0604000000000000" pitchFamily="34" charset="-127"/>
                        </a:rPr>
                        <a:t>,</a:t>
                      </a:r>
                      <a:endParaRPr lang="ko-KR" altLang="en-US" sz="1400" b="0"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extLst>
                  <a:ext uri="{0D108BD9-81ED-4DB2-BD59-A6C34878D82A}">
                    <a16:rowId xmlns:a16="http://schemas.microsoft.com/office/drawing/2014/main" val="2893736776"/>
                  </a:ext>
                </a:extLst>
              </a:tr>
              <a:tr h="380613">
                <a:tc>
                  <a:txBody>
                    <a:bodyPr/>
                    <a:lstStyle/>
                    <a:p>
                      <a:pPr algn="ctr" fontAlgn="b"/>
                      <a:r>
                        <a:rPr lang="en-US" sz="1400" b="0" u="none" strike="noStrike">
                          <a:solidFill>
                            <a:schemeClr val="bg1"/>
                          </a:solidFill>
                          <a:effectLst/>
                          <a:latin typeface="Nanum Gothic" panose="020D0604000000000000" pitchFamily="34" charset="-127"/>
                          <a:ea typeface="Nanum Gothic" panose="020D0604000000000000" pitchFamily="34" charset="-127"/>
                        </a:rPr>
                        <a:t>3</a:t>
                      </a:r>
                      <a:endParaRPr lang="en-US" sz="1400" b="0" i="0" u="none" strike="noStrike">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a:solidFill>
                            <a:schemeClr val="bg1"/>
                          </a:solidFill>
                          <a:effectLst/>
                          <a:latin typeface="Nanum Gothic" panose="020D0604000000000000" pitchFamily="34" charset="-127"/>
                          <a:ea typeface="Nanum Gothic" panose="020D0604000000000000" pitchFamily="34" charset="-127"/>
                        </a:rPr>
                        <a:t>지도교수 승인</a:t>
                      </a:r>
                      <a:endParaRPr lang="ko-KR" altLang="en-US" sz="1400" b="0" i="0" u="none" strike="noStrike">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승인여부</a:t>
                      </a:r>
                      <a:r>
                        <a:rPr lang="en-US" altLang="ko-KR" sz="1400" b="0" u="none" strike="noStrike" dirty="0">
                          <a:solidFill>
                            <a:schemeClr val="bg1"/>
                          </a:solidFill>
                          <a:effectLst/>
                          <a:latin typeface="Nanum Gothic" panose="020D0604000000000000" pitchFamily="34" charset="-127"/>
                          <a:ea typeface="Nanum Gothic" panose="020D0604000000000000" pitchFamily="34" charset="-127"/>
                        </a:rPr>
                        <a:t>,</a:t>
                      </a:r>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 검토의견</a:t>
                      </a:r>
                      <a:r>
                        <a:rPr lang="en-US" altLang="ko-KR" sz="1400" b="0" u="none" strike="noStrike" dirty="0">
                          <a:solidFill>
                            <a:schemeClr val="bg1"/>
                          </a:solidFill>
                          <a:effectLst/>
                          <a:latin typeface="Nanum Gothic" panose="020D0604000000000000" pitchFamily="34" charset="-127"/>
                          <a:ea typeface="Nanum Gothic" panose="020D0604000000000000" pitchFamily="34" charset="-127"/>
                        </a:rPr>
                        <a:t>, </a:t>
                      </a:r>
                      <a:r>
                        <a:rPr lang="ko-KR" altLang="en-US" sz="1400" b="0" u="none" strike="noStrike" dirty="0" err="1">
                          <a:solidFill>
                            <a:schemeClr val="bg1"/>
                          </a:solidFill>
                          <a:effectLst/>
                          <a:latin typeface="Nanum Gothic" panose="020D0604000000000000" pitchFamily="34" charset="-127"/>
                          <a:ea typeface="Nanum Gothic" panose="020D0604000000000000" pitchFamily="34" charset="-127"/>
                        </a:rPr>
                        <a:t>결정시각</a:t>
                      </a:r>
                      <a:endParaRPr lang="ko-KR" altLang="en-US" sz="1400" b="0"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extLst>
                  <a:ext uri="{0D108BD9-81ED-4DB2-BD59-A6C34878D82A}">
                    <a16:rowId xmlns:a16="http://schemas.microsoft.com/office/drawing/2014/main" val="2670463064"/>
                  </a:ext>
                </a:extLst>
              </a:tr>
              <a:tr h="380613">
                <a:tc>
                  <a:txBody>
                    <a:bodyPr/>
                    <a:lstStyle/>
                    <a:p>
                      <a:pPr algn="ctr" fontAlgn="b"/>
                      <a:r>
                        <a:rPr lang="en-US" sz="1400" b="0" u="none" strike="noStrike">
                          <a:solidFill>
                            <a:schemeClr val="bg1"/>
                          </a:solidFill>
                          <a:effectLst/>
                          <a:latin typeface="Nanum Gothic" panose="020D0604000000000000" pitchFamily="34" charset="-127"/>
                          <a:ea typeface="Nanum Gothic" panose="020D0604000000000000" pitchFamily="34" charset="-127"/>
                        </a:rPr>
                        <a:t>4</a:t>
                      </a:r>
                      <a:endParaRPr lang="en-US" sz="1400" b="0" i="0" u="none" strike="noStrike">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a:solidFill>
                            <a:schemeClr val="bg1"/>
                          </a:solidFill>
                          <a:effectLst/>
                          <a:latin typeface="Nanum Gothic" panose="020D0604000000000000" pitchFamily="34" charset="-127"/>
                          <a:ea typeface="Nanum Gothic" panose="020D0604000000000000" pitchFamily="34" charset="-127"/>
                        </a:rPr>
                        <a:t>학과</a:t>
                      </a:r>
                      <a:r>
                        <a:rPr lang="en-US" altLang="ko-KR" sz="1400" b="0" u="none" strike="noStrike">
                          <a:solidFill>
                            <a:schemeClr val="bg1"/>
                          </a:solidFill>
                          <a:effectLst/>
                          <a:latin typeface="Nanum Gothic" panose="020D0604000000000000" pitchFamily="34" charset="-127"/>
                          <a:ea typeface="Nanum Gothic" panose="020D0604000000000000" pitchFamily="34" charset="-127"/>
                        </a:rPr>
                        <a:t>(</a:t>
                      </a:r>
                      <a:r>
                        <a:rPr lang="ko-KR" altLang="en-US" sz="1400" b="0" u="none" strike="noStrike">
                          <a:solidFill>
                            <a:schemeClr val="bg1"/>
                          </a:solidFill>
                          <a:effectLst/>
                          <a:latin typeface="Nanum Gothic" panose="020D0604000000000000" pitchFamily="34" charset="-127"/>
                          <a:ea typeface="Nanum Gothic" panose="020D0604000000000000" pitchFamily="34" charset="-127"/>
                        </a:rPr>
                        <a:t>부</a:t>
                      </a:r>
                      <a:r>
                        <a:rPr lang="en-US" altLang="ko-KR" sz="1400" b="0" u="none" strike="noStrike">
                          <a:solidFill>
                            <a:schemeClr val="bg1"/>
                          </a:solidFill>
                          <a:effectLst/>
                          <a:latin typeface="Nanum Gothic" panose="020D0604000000000000" pitchFamily="34" charset="-127"/>
                          <a:ea typeface="Nanum Gothic" panose="020D0604000000000000" pitchFamily="34" charset="-127"/>
                        </a:rPr>
                        <a:t>)</a:t>
                      </a:r>
                      <a:r>
                        <a:rPr lang="ko-KR" altLang="en-US" sz="1400" b="0" u="none" strike="noStrike">
                          <a:solidFill>
                            <a:schemeClr val="bg1"/>
                          </a:solidFill>
                          <a:effectLst/>
                          <a:latin typeface="Nanum Gothic" panose="020D0604000000000000" pitchFamily="34" charset="-127"/>
                          <a:ea typeface="Nanum Gothic" panose="020D0604000000000000" pitchFamily="34" charset="-127"/>
                        </a:rPr>
                        <a:t>장 승인</a:t>
                      </a:r>
                      <a:endParaRPr lang="ko-KR" altLang="en-US" sz="1400" b="0" i="0" u="none" strike="noStrike">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승인여부</a:t>
                      </a:r>
                      <a:r>
                        <a:rPr lang="en-US" altLang="ko-KR" sz="1400" b="0" u="none" strike="noStrike" dirty="0">
                          <a:solidFill>
                            <a:schemeClr val="bg1"/>
                          </a:solidFill>
                          <a:effectLst/>
                          <a:latin typeface="Nanum Gothic" panose="020D0604000000000000" pitchFamily="34" charset="-127"/>
                          <a:ea typeface="Nanum Gothic" panose="020D0604000000000000" pitchFamily="34" charset="-127"/>
                        </a:rPr>
                        <a:t>,</a:t>
                      </a:r>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 </a:t>
                      </a:r>
                      <a:r>
                        <a:rPr lang="ko-KR" altLang="en-US" sz="1400" b="0" u="none" strike="noStrike" dirty="0" err="1">
                          <a:solidFill>
                            <a:schemeClr val="bg1"/>
                          </a:solidFill>
                          <a:effectLst/>
                          <a:latin typeface="Nanum Gothic" panose="020D0604000000000000" pitchFamily="34" charset="-127"/>
                          <a:ea typeface="Nanum Gothic" panose="020D0604000000000000" pitchFamily="34" charset="-127"/>
                        </a:rPr>
                        <a:t>승인시각</a:t>
                      </a:r>
                      <a:endParaRPr lang="ko-KR" altLang="en-US" sz="1400" b="0"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extLst>
                  <a:ext uri="{0D108BD9-81ED-4DB2-BD59-A6C34878D82A}">
                    <a16:rowId xmlns:a16="http://schemas.microsoft.com/office/drawing/2014/main" val="133822575"/>
                  </a:ext>
                </a:extLst>
              </a:tr>
              <a:tr h="380613">
                <a:tc>
                  <a:txBody>
                    <a:bodyPr/>
                    <a:lstStyle/>
                    <a:p>
                      <a:pPr algn="ctr" fontAlgn="b"/>
                      <a:r>
                        <a:rPr lang="en-US" sz="1400" b="0" u="none" strike="noStrike">
                          <a:solidFill>
                            <a:schemeClr val="bg1"/>
                          </a:solidFill>
                          <a:effectLst/>
                          <a:latin typeface="Nanum Gothic" panose="020D0604000000000000" pitchFamily="34" charset="-127"/>
                          <a:ea typeface="Nanum Gothic" panose="020D0604000000000000" pitchFamily="34" charset="-127"/>
                        </a:rPr>
                        <a:t>5</a:t>
                      </a:r>
                      <a:endParaRPr lang="en-US" sz="1400" b="0" i="0" u="none" strike="noStrike">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a:solidFill>
                            <a:schemeClr val="bg1"/>
                          </a:solidFill>
                          <a:effectLst/>
                          <a:latin typeface="Nanum Gothic" panose="020D0604000000000000" pitchFamily="34" charset="-127"/>
                          <a:ea typeface="Nanum Gothic" panose="020D0604000000000000" pitchFamily="34" charset="-127"/>
                        </a:rPr>
                        <a:t>관련부서 동의</a:t>
                      </a:r>
                      <a:endParaRPr lang="ko-KR" altLang="en-US" sz="1400" b="0" i="0" u="none" strike="noStrike">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err="1">
                          <a:solidFill>
                            <a:schemeClr val="bg1"/>
                          </a:solidFill>
                          <a:effectLst/>
                          <a:latin typeface="Nanum Gothic" panose="020D0604000000000000" pitchFamily="34" charset="-127"/>
                          <a:ea typeface="Nanum Gothic" panose="020D0604000000000000" pitchFamily="34" charset="-127"/>
                        </a:rPr>
                        <a:t>정산여부</a:t>
                      </a:r>
                      <a:r>
                        <a:rPr lang="en-US" altLang="ko-KR" sz="1400" b="0" u="none" strike="noStrike" dirty="0">
                          <a:solidFill>
                            <a:schemeClr val="bg1"/>
                          </a:solidFill>
                          <a:effectLst/>
                          <a:latin typeface="Nanum Gothic" panose="020D0604000000000000" pitchFamily="34" charset="-127"/>
                          <a:ea typeface="Nanum Gothic" panose="020D0604000000000000" pitchFamily="34" charset="-127"/>
                        </a:rPr>
                        <a:t>,</a:t>
                      </a:r>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 </a:t>
                      </a:r>
                      <a:r>
                        <a:rPr lang="ko-KR" altLang="en-US" sz="1400" b="0" u="none" strike="noStrike" dirty="0" err="1">
                          <a:solidFill>
                            <a:schemeClr val="bg1"/>
                          </a:solidFill>
                          <a:effectLst/>
                          <a:latin typeface="Nanum Gothic" panose="020D0604000000000000" pitchFamily="34" charset="-127"/>
                          <a:ea typeface="Nanum Gothic" panose="020D0604000000000000" pitchFamily="34" charset="-127"/>
                        </a:rPr>
                        <a:t>동의시각</a:t>
                      </a:r>
                      <a:endParaRPr lang="ko-KR" altLang="en-US" sz="1400" b="0"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extLst>
                  <a:ext uri="{0D108BD9-81ED-4DB2-BD59-A6C34878D82A}">
                    <a16:rowId xmlns:a16="http://schemas.microsoft.com/office/drawing/2014/main" val="1749509574"/>
                  </a:ext>
                </a:extLst>
              </a:tr>
              <a:tr h="380613">
                <a:tc>
                  <a:txBody>
                    <a:bodyPr/>
                    <a:lstStyle/>
                    <a:p>
                      <a:pPr algn="ctr" fontAlgn="b"/>
                      <a:r>
                        <a:rPr lang="en-US" sz="1400" b="0" u="none" strike="noStrike" dirty="0">
                          <a:solidFill>
                            <a:srgbClr val="0070C0"/>
                          </a:solidFill>
                          <a:effectLst/>
                          <a:latin typeface="Nanum Gothic" panose="020D0604000000000000" pitchFamily="34" charset="-127"/>
                          <a:ea typeface="Nanum Gothic" panose="020D0604000000000000" pitchFamily="34" charset="-127"/>
                        </a:rPr>
                        <a:t>6</a:t>
                      </a:r>
                      <a:endParaRPr lang="en-US" sz="1400" b="0" i="0" u="none" strike="noStrike" dirty="0">
                        <a:solidFill>
                          <a:srgbClr val="0070C0"/>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err="1">
                          <a:solidFill>
                            <a:srgbClr val="0070C0"/>
                          </a:solidFill>
                          <a:effectLst/>
                          <a:latin typeface="Nanum Gothic" panose="020D0604000000000000" pitchFamily="34" charset="-127"/>
                          <a:ea typeface="Nanum Gothic" panose="020D0604000000000000" pitchFamily="34" charset="-127"/>
                        </a:rPr>
                        <a:t>학적팀</a:t>
                      </a:r>
                      <a:r>
                        <a:rPr lang="ko-KR" altLang="en-US" sz="1400" b="0" u="none" strike="noStrike" dirty="0">
                          <a:solidFill>
                            <a:srgbClr val="0070C0"/>
                          </a:solidFill>
                          <a:effectLst/>
                          <a:latin typeface="Nanum Gothic" panose="020D0604000000000000" pitchFamily="34" charset="-127"/>
                          <a:ea typeface="Nanum Gothic" panose="020D0604000000000000" pitchFamily="34" charset="-127"/>
                        </a:rPr>
                        <a:t> 검토</a:t>
                      </a:r>
                      <a:endParaRPr lang="ko-KR" altLang="en-US" sz="1400" b="0" i="0" u="none" strike="noStrike" dirty="0">
                        <a:solidFill>
                          <a:srgbClr val="0070C0"/>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a:solidFill>
                            <a:srgbClr val="0070C0"/>
                          </a:solidFill>
                          <a:effectLst/>
                          <a:latin typeface="Nanum Gothic" panose="020D0604000000000000" pitchFamily="34" charset="-127"/>
                          <a:ea typeface="Nanum Gothic" panose="020D0604000000000000" pitchFamily="34" charset="-127"/>
                        </a:rPr>
                        <a:t>검토의견 </a:t>
                      </a:r>
                      <a:r>
                        <a:rPr lang="en-US" altLang="ko-KR" sz="1400" b="0" u="none" strike="noStrike" dirty="0">
                          <a:solidFill>
                            <a:srgbClr val="0070C0"/>
                          </a:solidFill>
                          <a:effectLst/>
                          <a:latin typeface="Nanum Gothic" panose="020D0604000000000000" pitchFamily="34" charset="-127"/>
                          <a:ea typeface="Nanum Gothic" panose="020D0604000000000000" pitchFamily="34" charset="-127"/>
                        </a:rPr>
                        <a:t>, </a:t>
                      </a:r>
                      <a:r>
                        <a:rPr lang="ko-KR" altLang="en-US" sz="1400" b="0" u="none" strike="noStrike" dirty="0" err="1">
                          <a:solidFill>
                            <a:srgbClr val="0070C0"/>
                          </a:solidFill>
                          <a:effectLst/>
                          <a:latin typeface="Nanum Gothic" panose="020D0604000000000000" pitchFamily="34" charset="-127"/>
                          <a:ea typeface="Nanum Gothic" panose="020D0604000000000000" pitchFamily="34" charset="-127"/>
                        </a:rPr>
                        <a:t>검토시각</a:t>
                      </a:r>
                      <a:endParaRPr lang="ko-KR" altLang="en-US" sz="1400" b="0" i="0" u="none" strike="noStrike" dirty="0">
                        <a:solidFill>
                          <a:srgbClr val="0070C0"/>
                        </a:solidFill>
                        <a:effectLst/>
                        <a:latin typeface="Nanum Gothic" panose="020D0604000000000000" pitchFamily="34" charset="-127"/>
                        <a:ea typeface="Nanum Gothic" panose="020D0604000000000000" pitchFamily="34" charset="-127"/>
                      </a:endParaRPr>
                    </a:p>
                  </a:txBody>
                  <a:tcPr marL="9525" marR="9525" marT="9525" marB="0" anchor="ctr"/>
                </a:tc>
                <a:extLst>
                  <a:ext uri="{0D108BD9-81ED-4DB2-BD59-A6C34878D82A}">
                    <a16:rowId xmlns:a16="http://schemas.microsoft.com/office/drawing/2014/main" val="2791947149"/>
                  </a:ext>
                </a:extLst>
              </a:tr>
              <a:tr h="380613">
                <a:tc>
                  <a:txBody>
                    <a:bodyPr/>
                    <a:lstStyle/>
                    <a:p>
                      <a:pPr algn="ctr" fontAlgn="b"/>
                      <a:r>
                        <a:rPr lang="en-US" sz="1400" b="0" u="none" strike="noStrike">
                          <a:solidFill>
                            <a:srgbClr val="0070C0"/>
                          </a:solidFill>
                          <a:effectLst/>
                          <a:latin typeface="Nanum Gothic" panose="020D0604000000000000" pitchFamily="34" charset="-127"/>
                          <a:ea typeface="Nanum Gothic" panose="020D0604000000000000" pitchFamily="34" charset="-127"/>
                        </a:rPr>
                        <a:t>7</a:t>
                      </a:r>
                      <a:endParaRPr lang="en-US" sz="1400" b="0" i="0" u="none" strike="noStrike">
                        <a:solidFill>
                          <a:srgbClr val="0070C0"/>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a:solidFill>
                            <a:srgbClr val="0070C0"/>
                          </a:solidFill>
                          <a:effectLst/>
                          <a:latin typeface="Nanum Gothic" panose="020D0604000000000000" pitchFamily="34" charset="-127"/>
                          <a:ea typeface="Nanum Gothic" panose="020D0604000000000000" pitchFamily="34" charset="-127"/>
                        </a:rPr>
                        <a:t>교무처장 결재</a:t>
                      </a:r>
                      <a:r>
                        <a:rPr lang="en-US" altLang="ko-KR" sz="1400" b="0" u="none" strike="noStrike" dirty="0">
                          <a:solidFill>
                            <a:srgbClr val="0070C0"/>
                          </a:solidFill>
                          <a:effectLst/>
                          <a:latin typeface="Nanum Gothic" panose="020D0604000000000000" pitchFamily="34" charset="-127"/>
                          <a:ea typeface="Nanum Gothic" panose="020D0604000000000000" pitchFamily="34" charset="-127"/>
                        </a:rPr>
                        <a:t>(?)</a:t>
                      </a:r>
                      <a:endParaRPr lang="en-US" altLang="ko-KR" sz="1400" b="0" i="0" u="none" strike="noStrike" dirty="0">
                        <a:solidFill>
                          <a:srgbClr val="0070C0"/>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err="1">
                          <a:solidFill>
                            <a:srgbClr val="0070C0"/>
                          </a:solidFill>
                          <a:effectLst/>
                          <a:latin typeface="Nanum Gothic" panose="020D0604000000000000" pitchFamily="34" charset="-127"/>
                          <a:ea typeface="Nanum Gothic" panose="020D0604000000000000" pitchFamily="34" charset="-127"/>
                        </a:rPr>
                        <a:t>결재여부</a:t>
                      </a:r>
                      <a:r>
                        <a:rPr lang="en-US" altLang="ko-KR" sz="1400" b="0" u="none" strike="noStrike" dirty="0">
                          <a:solidFill>
                            <a:srgbClr val="0070C0"/>
                          </a:solidFill>
                          <a:effectLst/>
                          <a:latin typeface="Nanum Gothic" panose="020D0604000000000000" pitchFamily="34" charset="-127"/>
                          <a:ea typeface="Nanum Gothic" panose="020D0604000000000000" pitchFamily="34" charset="-127"/>
                        </a:rPr>
                        <a:t>,</a:t>
                      </a:r>
                      <a:r>
                        <a:rPr lang="ko-KR" altLang="en-US" sz="1400" b="0" u="none" strike="noStrike" dirty="0">
                          <a:solidFill>
                            <a:srgbClr val="0070C0"/>
                          </a:solidFill>
                          <a:effectLst/>
                          <a:latin typeface="Nanum Gothic" panose="020D0604000000000000" pitchFamily="34" charset="-127"/>
                          <a:ea typeface="Nanum Gothic" panose="020D0604000000000000" pitchFamily="34" charset="-127"/>
                        </a:rPr>
                        <a:t> </a:t>
                      </a:r>
                      <a:r>
                        <a:rPr lang="ko-KR" altLang="en-US" sz="1400" b="0" u="none" strike="noStrike" dirty="0" err="1">
                          <a:solidFill>
                            <a:srgbClr val="0070C0"/>
                          </a:solidFill>
                          <a:effectLst/>
                          <a:latin typeface="Nanum Gothic" panose="020D0604000000000000" pitchFamily="34" charset="-127"/>
                          <a:ea typeface="Nanum Gothic" panose="020D0604000000000000" pitchFamily="34" charset="-127"/>
                        </a:rPr>
                        <a:t>결재시각</a:t>
                      </a:r>
                      <a:endParaRPr lang="ko-KR" altLang="en-US" sz="1400" b="0" i="0" u="none" strike="noStrike" dirty="0">
                        <a:solidFill>
                          <a:srgbClr val="0070C0"/>
                        </a:solidFill>
                        <a:effectLst/>
                        <a:latin typeface="Nanum Gothic" panose="020D0604000000000000" pitchFamily="34" charset="-127"/>
                        <a:ea typeface="Nanum Gothic" panose="020D0604000000000000" pitchFamily="34" charset="-127"/>
                      </a:endParaRPr>
                    </a:p>
                  </a:txBody>
                  <a:tcPr marL="9525" marR="9525" marT="9525" marB="0" anchor="ctr"/>
                </a:tc>
                <a:extLst>
                  <a:ext uri="{0D108BD9-81ED-4DB2-BD59-A6C34878D82A}">
                    <a16:rowId xmlns:a16="http://schemas.microsoft.com/office/drawing/2014/main" val="1317247154"/>
                  </a:ext>
                </a:extLst>
              </a:tr>
              <a:tr h="380613">
                <a:tc>
                  <a:txBody>
                    <a:bodyPr/>
                    <a:lstStyle/>
                    <a:p>
                      <a:pPr algn="ctr" fontAlgn="b"/>
                      <a:r>
                        <a:rPr lang="en-US" sz="1400" b="0" u="none" strike="noStrike" dirty="0">
                          <a:solidFill>
                            <a:schemeClr val="bg1"/>
                          </a:solidFill>
                          <a:effectLst/>
                          <a:latin typeface="Nanum Gothic" panose="020D0604000000000000" pitchFamily="34" charset="-127"/>
                          <a:ea typeface="Nanum Gothic" panose="020D0604000000000000" pitchFamily="34" charset="-127"/>
                        </a:rPr>
                        <a:t>8</a:t>
                      </a:r>
                      <a:endParaRPr lang="en-US" sz="1400" b="0"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휴학 통보 및 학적부 기록</a:t>
                      </a:r>
                      <a:endParaRPr lang="ko-KR" altLang="en-US" sz="1400" b="0"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휴학 통보</a:t>
                      </a:r>
                      <a:r>
                        <a:rPr lang="en-US" altLang="ko-KR" sz="1400" b="0" u="none" strike="noStrike" dirty="0">
                          <a:solidFill>
                            <a:schemeClr val="bg1"/>
                          </a:solidFill>
                          <a:effectLst/>
                          <a:latin typeface="Nanum Gothic" panose="020D0604000000000000" pitchFamily="34" charset="-127"/>
                          <a:ea typeface="Nanum Gothic" panose="020D0604000000000000" pitchFamily="34" charset="-127"/>
                        </a:rPr>
                        <a:t>,</a:t>
                      </a:r>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 </a:t>
                      </a:r>
                      <a:r>
                        <a:rPr lang="ko-KR" altLang="en-US" sz="1400" b="0" u="none" strike="noStrike" dirty="0" err="1">
                          <a:solidFill>
                            <a:schemeClr val="bg1"/>
                          </a:solidFill>
                          <a:effectLst/>
                          <a:latin typeface="Nanum Gothic" panose="020D0604000000000000" pitchFamily="34" charset="-127"/>
                          <a:ea typeface="Nanum Gothic" panose="020D0604000000000000" pitchFamily="34" charset="-127"/>
                        </a:rPr>
                        <a:t>휴학기록</a:t>
                      </a:r>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 저장</a:t>
                      </a:r>
                      <a:r>
                        <a:rPr lang="en-US" altLang="ko-KR" sz="1400" b="0" u="none" strike="noStrike" dirty="0">
                          <a:solidFill>
                            <a:schemeClr val="bg1"/>
                          </a:solidFill>
                          <a:effectLst/>
                          <a:latin typeface="Nanum Gothic" panose="020D0604000000000000" pitchFamily="34" charset="-127"/>
                          <a:ea typeface="Nanum Gothic" panose="020D0604000000000000" pitchFamily="34" charset="-127"/>
                        </a:rPr>
                        <a:t>,</a:t>
                      </a:r>
                      <a:r>
                        <a:rPr lang="ko-KR" altLang="en-US" sz="1400" b="0" u="none" strike="noStrike" dirty="0">
                          <a:solidFill>
                            <a:schemeClr val="bg1"/>
                          </a:solidFill>
                          <a:effectLst/>
                          <a:latin typeface="Nanum Gothic" panose="020D0604000000000000" pitchFamily="34" charset="-127"/>
                          <a:ea typeface="Nanum Gothic" panose="020D0604000000000000" pitchFamily="34" charset="-127"/>
                        </a:rPr>
                        <a:t> 저장 시각 기록</a:t>
                      </a:r>
                      <a:endParaRPr lang="ko-KR" altLang="en-US" sz="1400" b="0" i="0" u="none" strike="noStrike" dirty="0">
                        <a:solidFill>
                          <a:schemeClr val="bg1"/>
                        </a:solidFill>
                        <a:effectLst/>
                        <a:latin typeface="Nanum Gothic" panose="020D0604000000000000" pitchFamily="34" charset="-127"/>
                        <a:ea typeface="Nanum Gothic" panose="020D0604000000000000" pitchFamily="34" charset="-127"/>
                      </a:endParaRPr>
                    </a:p>
                  </a:txBody>
                  <a:tcPr marL="9525" marR="9525" marT="9525" marB="0" anchor="ctr"/>
                </a:tc>
                <a:extLst>
                  <a:ext uri="{0D108BD9-81ED-4DB2-BD59-A6C34878D82A}">
                    <a16:rowId xmlns:a16="http://schemas.microsoft.com/office/drawing/2014/main" val="929902149"/>
                  </a:ext>
                </a:extLst>
              </a:tr>
              <a:tr h="380613">
                <a:tc>
                  <a:txBody>
                    <a:bodyPr/>
                    <a:lstStyle/>
                    <a:p>
                      <a:pPr algn="ctr" fontAlgn="b"/>
                      <a:r>
                        <a:rPr lang="en-US" altLang="ko-KR" sz="1400" b="0" i="0" u="none" strike="noStrike" dirty="0">
                          <a:solidFill>
                            <a:srgbClr val="00B050"/>
                          </a:solidFill>
                          <a:effectLst/>
                          <a:latin typeface="Nanum Gothic" panose="020D0604000000000000" pitchFamily="34" charset="-127"/>
                          <a:ea typeface="Nanum Gothic" panose="020D0604000000000000" pitchFamily="34" charset="-127"/>
                        </a:rPr>
                        <a:t>9</a:t>
                      </a:r>
                      <a:endParaRPr lang="en-US" sz="1400" b="0" i="0" u="none" strike="noStrike" dirty="0">
                        <a:solidFill>
                          <a:srgbClr val="00B050"/>
                        </a:solidFill>
                        <a:effectLst/>
                        <a:latin typeface="Nanum Gothic" panose="020D0604000000000000" pitchFamily="34" charset="-127"/>
                        <a:ea typeface="Nanum Gothic" panose="020D0604000000000000" pitchFamily="34" charset="-127"/>
                      </a:endParaRPr>
                    </a:p>
                  </a:txBody>
                  <a:tcPr marL="9525" marR="9525" marT="9525" marB="0" anchor="ctr"/>
                </a:tc>
                <a:tc>
                  <a:txBody>
                    <a:bodyPr/>
                    <a:lstStyle/>
                    <a:p>
                      <a:pPr algn="l" fontAlgn="b"/>
                      <a:r>
                        <a:rPr lang="ko-KR" altLang="en-US" sz="1400" b="0" i="0" u="none" strike="noStrike" dirty="0">
                          <a:solidFill>
                            <a:srgbClr val="00B050"/>
                          </a:solidFill>
                          <a:effectLst/>
                          <a:latin typeface="Nanum Gothic" panose="020D0604000000000000" pitchFamily="34" charset="-127"/>
                          <a:ea typeface="Nanum Gothic" panose="020D0604000000000000" pitchFamily="34" charset="-127"/>
                        </a:rPr>
                        <a:t>각종 통계</a:t>
                      </a:r>
                    </a:p>
                  </a:txBody>
                  <a:tcPr marL="9525" marR="9525" marT="9525" marB="0" anchor="ctr"/>
                </a:tc>
                <a:tc>
                  <a:txBody>
                    <a:bodyPr/>
                    <a:lstStyle/>
                    <a:p>
                      <a:pPr algn="l" fontAlgn="b"/>
                      <a:r>
                        <a:rPr lang="ko-KR" altLang="en-US" sz="1400" b="0" i="0" u="none" strike="noStrike" dirty="0">
                          <a:solidFill>
                            <a:srgbClr val="00B050"/>
                          </a:solidFill>
                          <a:effectLst/>
                          <a:latin typeface="Nanum Gothic" panose="020D0604000000000000" pitchFamily="34" charset="-127"/>
                          <a:ea typeface="Nanum Gothic" panose="020D0604000000000000" pitchFamily="34" charset="-127"/>
                        </a:rPr>
                        <a:t>없음</a:t>
                      </a:r>
                    </a:p>
                  </a:txBody>
                  <a:tcPr marL="9525" marR="9525" marT="9525" marB="0" anchor="ctr"/>
                </a:tc>
                <a:extLst>
                  <a:ext uri="{0D108BD9-81ED-4DB2-BD59-A6C34878D82A}">
                    <a16:rowId xmlns:a16="http://schemas.microsoft.com/office/drawing/2014/main" val="3418476855"/>
                  </a:ext>
                </a:extLst>
              </a:tr>
            </a:tbl>
          </a:graphicData>
        </a:graphic>
      </p:graphicFrame>
      <p:sp>
        <p:nvSpPr>
          <p:cNvPr id="10" name="TextBox 9">
            <a:extLst>
              <a:ext uri="{FF2B5EF4-FFF2-40B4-BE49-F238E27FC236}">
                <a16:creationId xmlns:a16="http://schemas.microsoft.com/office/drawing/2014/main" id="{DA26DD5C-7521-AC4B-AEF1-5E3CE35CE164}"/>
              </a:ext>
            </a:extLst>
          </p:cNvPr>
          <p:cNvSpPr txBox="1"/>
          <p:nvPr/>
        </p:nvSpPr>
        <p:spPr>
          <a:xfrm>
            <a:off x="0" y="0"/>
            <a:ext cx="2695074"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b="1" i="1" dirty="0">
                <a:solidFill>
                  <a:schemeClr val="tx1"/>
                </a:solidFill>
                <a:latin typeface="Nanum Gothic" charset="-127"/>
                <a:ea typeface="Nanum Gothic" charset="-127"/>
                <a:cs typeface="Nanum Gothic" charset="-127"/>
              </a:rPr>
              <a:t>Real and Abstract </a:t>
            </a:r>
            <a:r>
              <a:rPr lang="mr-IN" sz="1800" b="1" i="1" dirty="0">
                <a:solidFill>
                  <a:schemeClr val="tx1"/>
                </a:solidFill>
                <a:latin typeface="Nanum Gothic" charset="-127"/>
                <a:ea typeface="Nanum Gothic" charset="-127"/>
                <a:cs typeface="Nanum Gothic" charset="-127"/>
              </a:rPr>
              <a:t>…</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11498040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a:xfrm>
            <a:off x="894080" y="2047171"/>
            <a:ext cx="11379200" cy="5325392"/>
          </a:xfrm>
        </p:spPr>
        <p:txBody>
          <a:bodyPr anchor="ctr">
            <a:noAutofit/>
          </a:bodyPr>
          <a:lstStyle/>
          <a:p>
            <a:pPr marL="342900" indent="-342900">
              <a:spcAft>
                <a:spcPts val="600"/>
              </a:spcAft>
              <a:buFont typeface="Arial" charset="0"/>
              <a:buChar char="•"/>
            </a:pPr>
            <a:r>
              <a:rPr lang="ko-KR" altLang="en-US" sz="2400" dirty="0">
                <a:latin typeface="나눔고딕" panose="020D0604000000000000" pitchFamily="50" charset="-127"/>
                <a:ea typeface="나눔고딕" panose="020D0604000000000000" pitchFamily="50" charset="-127"/>
              </a:rPr>
              <a:t>각각의 사례는 얼마나 큰 작업입니까</a:t>
            </a:r>
            <a:r>
              <a:rPr lang="en-US" altLang="ko-KR" sz="2400" dirty="0">
                <a:latin typeface="나눔고딕" panose="020D0604000000000000" pitchFamily="50" charset="-127"/>
                <a:ea typeface="나눔고딕" panose="020D0604000000000000" pitchFamily="50" charset="-127"/>
              </a:rPr>
              <a:t>? </a:t>
            </a:r>
            <a:r>
              <a:rPr lang="ko-KR" altLang="en-US" sz="2400" dirty="0">
                <a:latin typeface="나눔고딕" panose="020D0604000000000000" pitchFamily="50" charset="-127"/>
                <a:ea typeface="나눔고딕" panose="020D0604000000000000" pitchFamily="50" charset="-127"/>
              </a:rPr>
              <a:t>일부 작업을 결합하거나 한 작업을 하나 이상의 </a:t>
            </a:r>
            <a:r>
              <a:rPr lang="en-US" altLang="ko-KR" sz="2400" dirty="0">
                <a:latin typeface="나눔고딕" panose="020D0604000000000000" pitchFamily="50" charset="-127"/>
                <a:ea typeface="나눔고딕" panose="020D0604000000000000" pitchFamily="50" charset="-127"/>
              </a:rPr>
              <a:t>use case</a:t>
            </a:r>
            <a:r>
              <a:rPr lang="ko-KR" altLang="en-US" sz="2400" dirty="0">
                <a:latin typeface="나눔고딕" panose="020D0604000000000000" pitchFamily="50" charset="-127"/>
                <a:ea typeface="나눔고딕" panose="020D0604000000000000" pitchFamily="50" charset="-127"/>
              </a:rPr>
              <a:t>로 나누어야 합니까</a:t>
            </a:r>
            <a:r>
              <a:rPr lang="en-US" altLang="ko-KR" sz="2400" dirty="0">
                <a:latin typeface="나눔고딕" panose="020D0604000000000000" pitchFamily="50" charset="-127"/>
                <a:ea typeface="나눔고딕" panose="020D0604000000000000" pitchFamily="50" charset="-127"/>
              </a:rPr>
              <a:t>?</a:t>
            </a:r>
          </a:p>
          <a:p>
            <a:pPr marL="342900" indent="-342900">
              <a:spcAft>
                <a:spcPts val="600"/>
              </a:spcAft>
              <a:buFont typeface="Arial" charset="0"/>
              <a:buChar char="•"/>
            </a:pPr>
            <a:r>
              <a:rPr lang="ko-KR" altLang="en-US" sz="2400" dirty="0">
                <a:latin typeface="나눔고딕" panose="020D0604000000000000" pitchFamily="50" charset="-127"/>
                <a:ea typeface="나눔고딕" panose="020D0604000000000000" pitchFamily="50" charset="-127"/>
              </a:rPr>
              <a:t>첫 번째 단계에서 작은 문제의 구성 요소를 명확하게 파악할 수 있도록 </a:t>
            </a:r>
            <a:r>
              <a:rPr lang="en-US" altLang="ko-KR" sz="2400" dirty="0">
                <a:latin typeface="나눔고딕" panose="020D0604000000000000" pitchFamily="50" charset="-127"/>
                <a:ea typeface="나눔고딕" panose="020D0604000000000000" pitchFamily="50" charset="-127"/>
              </a:rPr>
              <a:t>(</a:t>
            </a:r>
            <a:r>
              <a:rPr lang="ko-KR" altLang="en-US" sz="2400" dirty="0">
                <a:latin typeface="나눔고딕" panose="020D0604000000000000" pitchFamily="50" charset="-127"/>
                <a:ea typeface="나눔고딕" panose="020D0604000000000000" pitchFamily="50" charset="-127"/>
              </a:rPr>
              <a:t>너무 많지 않은</a:t>
            </a:r>
            <a:r>
              <a:rPr lang="en-US" altLang="ko-KR" sz="2400" dirty="0">
                <a:latin typeface="나눔고딕" panose="020D0604000000000000" pitchFamily="50" charset="-127"/>
                <a:ea typeface="나눔고딕" panose="020D0604000000000000" pitchFamily="50" charset="-127"/>
              </a:rPr>
              <a:t>)</a:t>
            </a:r>
            <a:r>
              <a:rPr lang="ko-KR" altLang="en-US" sz="2400" dirty="0">
                <a:latin typeface="나눔고딕" panose="020D0604000000000000" pitchFamily="50" charset="-127"/>
                <a:ea typeface="나눔고딕" panose="020D0604000000000000" pitchFamily="50" charset="-127"/>
              </a:rPr>
              <a:t> </a:t>
            </a:r>
            <a:r>
              <a:rPr lang="en-US" altLang="ko-KR" sz="2400" dirty="0">
                <a:latin typeface="나눔고딕" panose="020D0604000000000000" pitchFamily="50" charset="-127"/>
                <a:ea typeface="나눔고딕" panose="020D0604000000000000" pitchFamily="50" charset="-127"/>
              </a:rPr>
              <a:t>5 ~ 10 </a:t>
            </a:r>
            <a:r>
              <a:rPr lang="ko-KR" altLang="en-US" sz="2400" dirty="0">
                <a:latin typeface="나눔고딕" panose="020D0604000000000000" pitchFamily="50" charset="-127"/>
                <a:ea typeface="나눔고딕" panose="020D0604000000000000" pitchFamily="50" charset="-127"/>
              </a:rPr>
              <a:t>개의 </a:t>
            </a:r>
            <a:r>
              <a:rPr lang="en-US" altLang="ko-KR" sz="2400" dirty="0">
                <a:latin typeface="나눔고딕" panose="020D0604000000000000" pitchFamily="50" charset="-127"/>
                <a:ea typeface="나눔고딕" panose="020D0604000000000000" pitchFamily="50" charset="-127"/>
              </a:rPr>
              <a:t>use case</a:t>
            </a:r>
            <a:r>
              <a:rPr lang="ko-KR" altLang="en-US" sz="2400" dirty="0">
                <a:latin typeface="나눔고딕" panose="020D0604000000000000" pitchFamily="50" charset="-127"/>
                <a:ea typeface="나눔고딕" panose="020D0604000000000000" pitchFamily="50" charset="-127"/>
              </a:rPr>
              <a:t>가 충분합니다</a:t>
            </a:r>
            <a:r>
              <a:rPr lang="en-US" altLang="ko-KR" sz="2400" dirty="0">
                <a:latin typeface="나눔고딕" panose="020D0604000000000000" pitchFamily="50" charset="-127"/>
                <a:ea typeface="나눔고딕" panose="020D0604000000000000" pitchFamily="50" charset="-127"/>
              </a:rPr>
              <a:t>.</a:t>
            </a:r>
          </a:p>
          <a:p>
            <a:pPr marL="342900" indent="-342900">
              <a:spcAft>
                <a:spcPts val="600"/>
              </a:spcAft>
              <a:buFont typeface="Arial" charset="0"/>
              <a:buChar char="•"/>
            </a:pPr>
            <a:r>
              <a:rPr lang="ko-KR" altLang="en-US" sz="2400" dirty="0">
                <a:latin typeface="나눔고딕" panose="020D0604000000000000" pitchFamily="50" charset="-127"/>
                <a:ea typeface="나눔고딕" panose="020D0604000000000000" pitchFamily="50" charset="-127"/>
              </a:rPr>
              <a:t>작업은 모두 완전히 별개이며</a:t>
            </a:r>
            <a:r>
              <a:rPr lang="en-US" altLang="ko-KR" sz="2400" dirty="0">
                <a:latin typeface="나눔고딕" panose="020D0604000000000000" pitchFamily="50" charset="-127"/>
                <a:ea typeface="나눔고딕" panose="020D0604000000000000" pitchFamily="50" charset="-127"/>
              </a:rPr>
              <a:t>, </a:t>
            </a:r>
            <a:r>
              <a:rPr lang="ko-KR" altLang="en-US" sz="2400" dirty="0">
                <a:latin typeface="나눔고딕" panose="020D0604000000000000" pitchFamily="50" charset="-127"/>
                <a:ea typeface="나눔고딕" panose="020D0604000000000000" pitchFamily="50" charset="-127"/>
              </a:rPr>
              <a:t>다른 시간에 수행되며</a:t>
            </a:r>
            <a:r>
              <a:rPr lang="en-US" altLang="ko-KR" sz="2400" dirty="0">
                <a:latin typeface="나눔고딕" panose="020D0604000000000000" pitchFamily="50" charset="-127"/>
                <a:ea typeface="나눔고딕" panose="020D0604000000000000" pitchFamily="50" charset="-127"/>
              </a:rPr>
              <a:t>, </a:t>
            </a:r>
            <a:r>
              <a:rPr lang="ko-KR" altLang="en-US" sz="2400" dirty="0">
                <a:latin typeface="나눔고딕" panose="020D0604000000000000" pitchFamily="50" charset="-127"/>
                <a:ea typeface="나눔고딕" panose="020D0604000000000000" pitchFamily="50" charset="-127"/>
              </a:rPr>
              <a:t>다른 사람들이 수행 할 수도 있습니다</a:t>
            </a:r>
            <a:r>
              <a:rPr lang="en-US" altLang="ko-KR" sz="2400" dirty="0">
                <a:latin typeface="나눔고딕" panose="020D0604000000000000" pitchFamily="50" charset="-127"/>
                <a:ea typeface="나눔고딕" panose="020D0604000000000000" pitchFamily="50" charset="-127"/>
              </a:rPr>
              <a:t>..</a:t>
            </a:r>
          </a:p>
          <a:p>
            <a:pPr marL="342900" indent="-342900">
              <a:spcAft>
                <a:spcPts val="600"/>
              </a:spcAft>
              <a:buFont typeface="Arial" charset="0"/>
              <a:buChar char="•"/>
            </a:pPr>
            <a:r>
              <a:rPr lang="ko-KR" altLang="en-US" sz="2400" dirty="0">
                <a:latin typeface="나눔고딕" panose="020D0604000000000000" pitchFamily="50" charset="-127"/>
                <a:ea typeface="나눔고딕" panose="020D0604000000000000" pitchFamily="50" charset="-127"/>
              </a:rPr>
              <a:t>원한다면</a:t>
            </a:r>
            <a:r>
              <a:rPr lang="en-US" altLang="ko-KR" sz="2400" dirty="0">
                <a:latin typeface="나눔고딕" panose="020D0604000000000000" pitchFamily="50" charset="-127"/>
                <a:ea typeface="나눔고딕" panose="020D0604000000000000" pitchFamily="50" charset="-127"/>
              </a:rPr>
              <a:t>, </a:t>
            </a:r>
            <a:r>
              <a:rPr lang="ko-KR" altLang="en-US" sz="2400" dirty="0">
                <a:latin typeface="나눔고딕" panose="020D0604000000000000" pitchFamily="50" charset="-127"/>
                <a:ea typeface="나눔고딕" panose="020D0604000000000000" pitchFamily="50" charset="-127"/>
              </a:rPr>
              <a:t>이를 예를 들어 </a:t>
            </a:r>
            <a:r>
              <a:rPr lang="en-US" altLang="ko-KR" sz="2400" dirty="0">
                <a:latin typeface="나눔고딕" panose="020D0604000000000000" pitchFamily="50" charset="-127"/>
                <a:ea typeface="나눔고딕" panose="020D0604000000000000" pitchFamily="50" charset="-127"/>
              </a:rPr>
              <a:t>”</a:t>
            </a:r>
            <a:r>
              <a:rPr lang="ko-KR" altLang="en-US" sz="2400" dirty="0">
                <a:latin typeface="나눔고딕" panose="020D0604000000000000" pitchFamily="50" charset="-127"/>
                <a:ea typeface="나눔고딕" panose="020D0604000000000000" pitchFamily="50" charset="-127"/>
              </a:rPr>
              <a:t>승인 업무 프로세스 생성 및 완료</a:t>
            </a:r>
            <a:r>
              <a:rPr lang="en-US" altLang="ko-KR" sz="2400" dirty="0">
                <a:latin typeface="나눔고딕" panose="020D0604000000000000" pitchFamily="50" charset="-127"/>
                <a:ea typeface="나눔고딕" panose="020D0604000000000000" pitchFamily="50" charset="-127"/>
              </a:rPr>
              <a:t>"</a:t>
            </a:r>
            <a:r>
              <a:rPr lang="ko-KR" altLang="en-US" sz="2400" dirty="0">
                <a:latin typeface="나눔고딕" panose="020D0604000000000000" pitchFamily="50" charset="-127"/>
                <a:ea typeface="나눔고딕" panose="020D0604000000000000" pitchFamily="50" charset="-127"/>
              </a:rPr>
              <a:t>라는 하나의 </a:t>
            </a:r>
            <a:r>
              <a:rPr lang="en-US" altLang="ko-KR" sz="2400" dirty="0">
                <a:latin typeface="나눔고딕" panose="020D0604000000000000" pitchFamily="50" charset="-127"/>
                <a:ea typeface="나눔고딕" panose="020D0604000000000000" pitchFamily="50" charset="-127"/>
              </a:rPr>
              <a:t>use case </a:t>
            </a:r>
            <a:r>
              <a:rPr lang="ko-KR" altLang="en-US" sz="2400" dirty="0">
                <a:latin typeface="나눔고딕" panose="020D0604000000000000" pitchFamily="50" charset="-127"/>
                <a:ea typeface="나눔고딕" panose="020D0604000000000000" pitchFamily="50" charset="-127"/>
              </a:rPr>
              <a:t>로 결합 할 수 있습니다</a:t>
            </a:r>
            <a:r>
              <a:rPr lang="en-US" altLang="ko-KR" sz="2400" dirty="0">
                <a:latin typeface="나눔고딕" panose="020D0604000000000000" pitchFamily="50" charset="-127"/>
                <a:ea typeface="나눔고딕" panose="020D0604000000000000" pitchFamily="50" charset="-127"/>
              </a:rPr>
              <a:t>.</a:t>
            </a:r>
          </a:p>
          <a:p>
            <a:pPr marL="342900" indent="-342900">
              <a:spcAft>
                <a:spcPts val="600"/>
              </a:spcAft>
              <a:buFont typeface="Arial" charset="0"/>
              <a:buChar char="•"/>
            </a:pPr>
            <a:r>
              <a:rPr lang="ko-KR" altLang="en-US" sz="2400" dirty="0">
                <a:latin typeface="나눔고딕" panose="020D0604000000000000" pitchFamily="50" charset="-127"/>
                <a:ea typeface="나눔고딕" panose="020D0604000000000000" pitchFamily="50" charset="-127"/>
              </a:rPr>
              <a:t>휴학 서비스 신청에서 승인에 이르기까지 신청자는 상황을 검색하여 어느 업무에서 지체를 해결할 수 있습니다</a:t>
            </a:r>
            <a:r>
              <a:rPr lang="en-US" altLang="ko-KR" sz="2400" dirty="0">
                <a:latin typeface="나눔고딕" panose="020D0604000000000000" pitchFamily="50" charset="-127"/>
                <a:ea typeface="나눔고딕" panose="020D0604000000000000" pitchFamily="50" charset="-127"/>
              </a:rPr>
              <a:t>.</a:t>
            </a:r>
            <a:r>
              <a:rPr lang="ko-KR" altLang="en-US" sz="2400" dirty="0">
                <a:latin typeface="나눔고딕" panose="020D0604000000000000" pitchFamily="50" charset="-127"/>
                <a:ea typeface="나눔고딕" panose="020D0604000000000000" pitchFamily="50" charset="-127"/>
              </a:rPr>
              <a:t> 또한 휴학 승인이 끝나면 이를 해당 당사자 </a:t>
            </a:r>
            <a:r>
              <a:rPr lang="en-US" altLang="ko-KR" sz="2400" dirty="0">
                <a:latin typeface="나눔고딕" panose="020D0604000000000000" pitchFamily="50" charset="-127"/>
                <a:ea typeface="나눔고딕" panose="020D0604000000000000" pitchFamily="50" charset="-127"/>
              </a:rPr>
              <a:t>(</a:t>
            </a:r>
            <a:r>
              <a:rPr lang="ko-KR" altLang="en-US" sz="2400" dirty="0">
                <a:latin typeface="나눔고딕" panose="020D0604000000000000" pitchFamily="50" charset="-127"/>
                <a:ea typeface="나눔고딕" panose="020D0604000000000000" pitchFamily="50" charset="-127"/>
              </a:rPr>
              <a:t>학생</a:t>
            </a:r>
            <a:r>
              <a:rPr lang="en-US" altLang="ko-KR" sz="2400" dirty="0">
                <a:latin typeface="나눔고딕" panose="020D0604000000000000" pitchFamily="50" charset="-127"/>
                <a:ea typeface="나눔고딕" panose="020D0604000000000000" pitchFamily="50" charset="-127"/>
              </a:rPr>
              <a:t>,</a:t>
            </a:r>
            <a:r>
              <a:rPr lang="ko-KR" altLang="en-US" sz="2400" dirty="0">
                <a:latin typeface="나눔고딕" panose="020D0604000000000000" pitchFamily="50" charset="-127"/>
                <a:ea typeface="나눔고딕" panose="020D0604000000000000" pitchFamily="50" charset="-127"/>
              </a:rPr>
              <a:t> 보증인</a:t>
            </a:r>
            <a:r>
              <a:rPr lang="en-US" altLang="ko-KR" sz="2400" dirty="0">
                <a:latin typeface="나눔고딕" panose="020D0604000000000000" pitchFamily="50" charset="-127"/>
                <a:ea typeface="나눔고딕" panose="020D0604000000000000" pitchFamily="50" charset="-127"/>
              </a:rPr>
              <a:t>,</a:t>
            </a:r>
            <a:r>
              <a:rPr lang="ko-KR" altLang="en-US" sz="2400" dirty="0">
                <a:latin typeface="나눔고딕" panose="020D0604000000000000" pitchFamily="50" charset="-127"/>
                <a:ea typeface="나눔고딕" panose="020D0604000000000000" pitchFamily="50" charset="-127"/>
              </a:rPr>
              <a:t> 지도교수 등</a:t>
            </a:r>
            <a:r>
              <a:rPr lang="en-US" altLang="ko-KR" sz="2400" dirty="0">
                <a:latin typeface="나눔고딕" panose="020D0604000000000000" pitchFamily="50" charset="-127"/>
                <a:ea typeface="나눔고딕" panose="020D0604000000000000" pitchFamily="50" charset="-127"/>
              </a:rPr>
              <a:t>)</a:t>
            </a:r>
            <a:r>
              <a:rPr lang="ko-KR" altLang="en-US" sz="2400" dirty="0">
                <a:latin typeface="나눔고딕" panose="020D0604000000000000" pitchFamily="50" charset="-127"/>
                <a:ea typeface="나눔고딕" panose="020D0604000000000000" pitchFamily="50" charset="-127"/>
              </a:rPr>
              <a:t>에게 이를 통보합니다</a:t>
            </a:r>
            <a:r>
              <a:rPr lang="en-US" altLang="ko-KR" sz="2400" dirty="0">
                <a:latin typeface="나눔고딕" panose="020D0604000000000000" pitchFamily="50" charset="-127"/>
                <a:ea typeface="나눔고딕" panose="020D0604000000000000" pitchFamily="50" charset="-127"/>
              </a:rPr>
              <a:t>.</a:t>
            </a: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29</a:t>
            </a:fld>
            <a:endParaRPr lang="ko-KR" altLang="en-US" dirty="0"/>
          </a:p>
        </p:txBody>
      </p:sp>
      <p:sp>
        <p:nvSpPr>
          <p:cNvPr id="6" name="TextBox 5"/>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are Input Use Cases?</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1945647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a:xfrm>
            <a:off x="869774" y="985168"/>
            <a:ext cx="11379200" cy="2494081"/>
          </a:xfrm>
        </p:spPr>
        <p:txBody>
          <a:bodyPr>
            <a:normAutofit/>
          </a:bodyPr>
          <a:lstStyle/>
          <a:p>
            <a:pPr marL="457200" indent="-457200">
              <a:buFont typeface="Arial" charset="0"/>
              <a:buChar char="•"/>
            </a:pPr>
            <a:r>
              <a:rPr lang="ko-KR" altLang="en-US" sz="3200" dirty="0">
                <a:latin typeface="나눔고딕" panose="020D0604000000000000" pitchFamily="50" charset="-127"/>
                <a:ea typeface="나눔고딕" panose="020D0604000000000000" pitchFamily="50" charset="-127"/>
              </a:rPr>
              <a:t>현실 세계 문제에서부터 현실 세계 솔루션에 이르기는 첫 번째 단계를 고려합니다</a:t>
            </a:r>
            <a:r>
              <a:rPr lang="en-US" altLang="ko-KR" sz="3200" dirty="0">
                <a:latin typeface="나눔고딕" panose="020D0604000000000000" pitchFamily="50" charset="-127"/>
                <a:ea typeface="나눔고딕" panose="020D0604000000000000" pitchFamily="50" charset="-127"/>
              </a:rPr>
              <a:t>.</a:t>
            </a:r>
          </a:p>
          <a:p>
            <a:pPr marL="457200" indent="-457200">
              <a:buFont typeface="Arial" charset="0"/>
              <a:buChar char="•"/>
            </a:pPr>
            <a:r>
              <a:rPr lang="ko-KR" altLang="en-US" sz="3200" dirty="0">
                <a:latin typeface="나눔고딕" panose="020D0604000000000000" pitchFamily="50" charset="-127"/>
                <a:ea typeface="나눔고딕" panose="020D0604000000000000" pitchFamily="50" charset="-127"/>
              </a:rPr>
              <a:t>문제를 이해하여야 합니다</a:t>
            </a:r>
            <a:r>
              <a:rPr lang="en-US" altLang="ko-KR" sz="3200" dirty="0">
                <a:latin typeface="나눔고딕" panose="020D0604000000000000" pitchFamily="50" charset="-127"/>
                <a:ea typeface="나눔고딕" panose="020D0604000000000000" pitchFamily="50" charset="-127"/>
              </a:rPr>
              <a:t>.</a:t>
            </a:r>
            <a:r>
              <a:rPr lang="en-US" altLang="ko-KR" sz="3200" b="0" dirty="0">
                <a:latin typeface="나눔고딕" panose="020D0604000000000000" pitchFamily="50" charset="-127"/>
                <a:ea typeface="나눔고딕" panose="020D0604000000000000" pitchFamily="50" charset="-127"/>
              </a:rPr>
              <a:t> </a:t>
            </a:r>
          </a:p>
          <a:p>
            <a:pPr marL="457200" indent="-457200">
              <a:buFont typeface="Arial" charset="0"/>
              <a:buChar char="•"/>
            </a:pPr>
            <a:r>
              <a:rPr lang="ko-KR" altLang="en-US" sz="3200" dirty="0">
                <a:latin typeface="나눔고딕" panose="020D0604000000000000" pitchFamily="50" charset="-127"/>
                <a:ea typeface="나눔고딕" panose="020D0604000000000000" pitchFamily="50" charset="-127"/>
              </a:rPr>
              <a:t>두 가지를 해야 합니다 </a:t>
            </a:r>
            <a:r>
              <a:rPr lang="en-US" altLang="ko-KR" sz="3200" dirty="0">
                <a:latin typeface="나눔고딕" panose="020D0604000000000000" pitchFamily="50" charset="-127"/>
                <a:ea typeface="나눔고딕" panose="020D0604000000000000" pitchFamily="50" charset="-127"/>
              </a:rPr>
              <a:t>:</a:t>
            </a:r>
            <a:endParaRPr lang="en-US" altLang="ko-KR" sz="3200" b="0" dirty="0">
              <a:latin typeface="나눔고딕" panose="020D0604000000000000" pitchFamily="50" charset="-127"/>
              <a:ea typeface="나눔고딕" panose="020D0604000000000000" pitchFamily="50" charset="-127"/>
            </a:endParaRP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3</a:t>
            </a:fld>
            <a:endParaRPr lang="ko-KR" altLang="en-US" dirty="0"/>
          </a:p>
        </p:txBody>
      </p:sp>
      <p:sp>
        <p:nvSpPr>
          <p:cNvPr id="2" name="TextBox 1"/>
          <p:cNvSpPr txBox="1"/>
          <p:nvPr/>
        </p:nvSpPr>
        <p:spPr>
          <a:xfrm>
            <a:off x="1365789" y="3734888"/>
            <a:ext cx="10343549" cy="523220"/>
          </a:xfrm>
          <a:prstGeom prst="rect">
            <a:avLst/>
          </a:prstGeom>
          <a:noFill/>
        </p:spPr>
        <p:txBody>
          <a:bodyPr wrap="square" rtlCol="0">
            <a:spAutoFit/>
          </a:bodyPr>
          <a:lstStyle/>
          <a:p>
            <a:pPr marL="406394" indent="-406394" algn="l">
              <a:buFont typeface="Arial" panose="020B0604020202020204" pitchFamily="34" charset="0"/>
              <a:buChar char="•"/>
            </a:pPr>
            <a:r>
              <a:rPr lang="ko-KR" altLang="en-US" sz="2800" dirty="0">
                <a:solidFill>
                  <a:schemeClr val="bg1"/>
                </a:solidFill>
                <a:latin typeface="나눔고딕" panose="020D0604000000000000" pitchFamily="50" charset="-127"/>
                <a:ea typeface="나눔고딕" panose="020D0604000000000000" pitchFamily="50" charset="-127"/>
              </a:rPr>
              <a:t>시스템 사용자들이 수행해야 할 작업을 이해하고</a:t>
            </a:r>
            <a:r>
              <a:rPr lang="en-US" altLang="ko-KR" sz="2800" dirty="0">
                <a:solidFill>
                  <a:schemeClr val="bg1"/>
                </a:solidFill>
                <a:latin typeface="나눔고딕" panose="020D0604000000000000" pitchFamily="50" charset="-127"/>
                <a:ea typeface="나눔고딕" panose="020D0604000000000000" pitchFamily="50" charset="-127"/>
              </a:rPr>
              <a:t>,</a:t>
            </a:r>
          </a:p>
        </p:txBody>
      </p:sp>
      <p:sp>
        <p:nvSpPr>
          <p:cNvPr id="5" name="TextBox 4"/>
          <p:cNvSpPr txBox="1"/>
          <p:nvPr/>
        </p:nvSpPr>
        <p:spPr>
          <a:xfrm>
            <a:off x="1365789" y="4453881"/>
            <a:ext cx="11658961" cy="523220"/>
          </a:xfrm>
          <a:prstGeom prst="rect">
            <a:avLst/>
          </a:prstGeom>
          <a:noFill/>
        </p:spPr>
        <p:txBody>
          <a:bodyPr wrap="none" rtlCol="0">
            <a:spAutoFit/>
          </a:bodyPr>
          <a:lstStyle/>
          <a:p>
            <a:pPr marL="406394" indent="-406394" algn="l">
              <a:buFont typeface="Arial" panose="020B0604020202020204" pitchFamily="34" charset="0"/>
              <a:buChar char="•"/>
            </a:pPr>
            <a:r>
              <a:rPr lang="ko-KR" altLang="en-US" sz="2800" dirty="0">
                <a:solidFill>
                  <a:schemeClr val="bg1"/>
                </a:solidFill>
                <a:latin typeface="나눔고딕" panose="020D0604000000000000" pitchFamily="50" charset="-127"/>
                <a:ea typeface="나눔고딕" panose="020D0604000000000000" pitchFamily="50" charset="-127"/>
              </a:rPr>
              <a:t>그들을 지원하기 위해 어떤 데이터를 저장해야 하는지 파악하여야 합니다</a:t>
            </a:r>
            <a:r>
              <a:rPr lang="en-US" altLang="ko-KR" sz="2800" dirty="0">
                <a:solidFill>
                  <a:schemeClr val="bg1"/>
                </a:solidFill>
                <a:latin typeface="나눔고딕" panose="020D0604000000000000" pitchFamily="50" charset="-127"/>
                <a:ea typeface="나눔고딕" panose="020D0604000000000000" pitchFamily="50" charset="-127"/>
              </a:rPr>
              <a:t>.</a:t>
            </a:r>
            <a:endParaRPr lang="ko-KR" altLang="en-US" sz="2800" dirty="0">
              <a:solidFill>
                <a:schemeClr val="bg1"/>
              </a:solidFill>
              <a:latin typeface="나눔고딕" panose="020D0604000000000000" pitchFamily="50" charset="-127"/>
              <a:ea typeface="나눔고딕" panose="020D0604000000000000" pitchFamily="50" charset="-127"/>
            </a:endParaRPr>
          </a:p>
        </p:txBody>
      </p:sp>
      <p:grpSp>
        <p:nvGrpSpPr>
          <p:cNvPr id="6" name="그룹 5"/>
          <p:cNvGrpSpPr/>
          <p:nvPr/>
        </p:nvGrpSpPr>
        <p:grpSpPr>
          <a:xfrm>
            <a:off x="1847581" y="6310560"/>
            <a:ext cx="4097008" cy="2114288"/>
            <a:chOff x="1011048" y="3501008"/>
            <a:chExt cx="2880709" cy="1486609"/>
          </a:xfrm>
        </p:grpSpPr>
        <p:pic>
          <p:nvPicPr>
            <p:cNvPr id="7" name="그림 6"/>
            <p:cNvPicPr>
              <a:picLocks noChangeAspect="1"/>
            </p:cNvPicPr>
            <p:nvPr/>
          </p:nvPicPr>
          <p:blipFill>
            <a:blip r:embed="rId3"/>
            <a:stretch>
              <a:fillRect/>
            </a:stretch>
          </p:blipFill>
          <p:spPr>
            <a:xfrm>
              <a:off x="1907704" y="3789040"/>
              <a:ext cx="1984053" cy="1198577"/>
            </a:xfrm>
            <a:prstGeom prst="rect">
              <a:avLst/>
            </a:prstGeom>
          </p:spPr>
        </p:pic>
        <p:sp>
          <p:nvSpPr>
            <p:cNvPr id="8" name="TextBox 7"/>
            <p:cNvSpPr txBox="1"/>
            <p:nvPr/>
          </p:nvSpPr>
          <p:spPr>
            <a:xfrm>
              <a:off x="2393544" y="3501008"/>
              <a:ext cx="1012371" cy="280335"/>
            </a:xfrm>
            <a:prstGeom prst="rect">
              <a:avLst/>
            </a:prstGeom>
            <a:noFill/>
          </p:spPr>
          <p:txBody>
            <a:bodyPr wrap="none" rtlCol="0">
              <a:spAutoFit/>
            </a:bodyPr>
            <a:lstStyle/>
            <a:p>
              <a:r>
                <a:rPr lang="en-US" altLang="ko-KR" sz="2000" b="1" dirty="0">
                  <a:solidFill>
                    <a:schemeClr val="bg1"/>
                  </a:solidFill>
                  <a:latin typeface="Nanum Gothic" charset="-127"/>
                  <a:ea typeface="Nanum Gothic" charset="-127"/>
                  <a:cs typeface="Nanum Gothic" charset="-127"/>
                </a:rPr>
                <a:t>Real world</a:t>
              </a:r>
              <a:endParaRPr lang="ko-KR" altLang="en-US" sz="2000" b="1" dirty="0">
                <a:solidFill>
                  <a:schemeClr val="bg1"/>
                </a:solidFill>
                <a:latin typeface="Nanum Gothic" charset="-127"/>
                <a:ea typeface="Nanum Gothic" charset="-127"/>
                <a:cs typeface="Nanum Gothic" charset="-127"/>
              </a:endParaRPr>
            </a:p>
          </p:txBody>
        </p:sp>
        <p:sp>
          <p:nvSpPr>
            <p:cNvPr id="9" name="TextBox 8"/>
            <p:cNvSpPr txBox="1"/>
            <p:nvPr/>
          </p:nvSpPr>
          <p:spPr>
            <a:xfrm>
              <a:off x="1011048" y="4234440"/>
              <a:ext cx="823017" cy="281327"/>
            </a:xfrm>
            <a:prstGeom prst="rect">
              <a:avLst/>
            </a:prstGeom>
            <a:noFill/>
          </p:spPr>
          <p:txBody>
            <a:bodyPr wrap="none" rtlCol="0">
              <a:spAutoFit/>
            </a:bodyPr>
            <a:lstStyle/>
            <a:p>
              <a:r>
                <a:rPr lang="en-US" altLang="ko-KR" sz="2000" b="1" dirty="0">
                  <a:solidFill>
                    <a:schemeClr val="bg1"/>
                  </a:solidFill>
                  <a:latin typeface="Nanum Gothic" charset="-127"/>
                  <a:ea typeface="Nanum Gothic" charset="-127"/>
                  <a:cs typeface="Nanum Gothic" charset="-127"/>
                </a:rPr>
                <a:t>Problem</a:t>
              </a:r>
              <a:endParaRPr lang="ko-KR" altLang="en-US" sz="2000" b="1" dirty="0">
                <a:solidFill>
                  <a:schemeClr val="bg1"/>
                </a:solidFill>
                <a:latin typeface="Nanum Gothic" charset="-127"/>
                <a:ea typeface="Nanum Gothic" charset="-127"/>
                <a:cs typeface="Nanum Gothic" charset="-127"/>
              </a:endParaRPr>
            </a:p>
          </p:txBody>
        </p:sp>
      </p:grpSp>
      <p:grpSp>
        <p:nvGrpSpPr>
          <p:cNvPr id="10" name="그룹 9"/>
          <p:cNvGrpSpPr/>
          <p:nvPr/>
        </p:nvGrpSpPr>
        <p:grpSpPr>
          <a:xfrm>
            <a:off x="4658995" y="5696094"/>
            <a:ext cx="4096455" cy="409646"/>
            <a:chOff x="2987824" y="3068960"/>
            <a:chExt cx="2880320" cy="288032"/>
          </a:xfrm>
        </p:grpSpPr>
        <p:cxnSp>
          <p:nvCxnSpPr>
            <p:cNvPr id="11" name="직선 화살표 연결선 10"/>
            <p:cNvCxnSpPr/>
            <p:nvPr/>
          </p:nvCxnSpPr>
          <p:spPr bwMode="auto">
            <a:xfrm>
              <a:off x="2987824" y="3356992"/>
              <a:ext cx="2880320" cy="0"/>
            </a:xfrm>
            <a:prstGeom prst="straightConnector1">
              <a:avLst/>
            </a:prstGeom>
            <a:solidFill>
              <a:schemeClr val="accent1"/>
            </a:solidFill>
            <a:ln w="28575" cap="flat" cmpd="sng" algn="ctr">
              <a:solidFill>
                <a:schemeClr val="bg1"/>
              </a:solidFill>
              <a:prstDash val="solid"/>
              <a:round/>
              <a:headEnd type="none" w="med" len="med"/>
              <a:tailEnd type="triangle"/>
            </a:ln>
            <a:effectLst/>
          </p:spPr>
        </p:cxnSp>
        <p:sp>
          <p:nvSpPr>
            <p:cNvPr id="12" name="TextBox 11"/>
            <p:cNvSpPr txBox="1"/>
            <p:nvPr/>
          </p:nvSpPr>
          <p:spPr>
            <a:xfrm>
              <a:off x="3910310" y="3068960"/>
              <a:ext cx="759898" cy="280335"/>
            </a:xfrm>
            <a:prstGeom prst="rect">
              <a:avLst/>
            </a:prstGeom>
            <a:noFill/>
          </p:spPr>
          <p:txBody>
            <a:bodyPr wrap="none" rtlCol="0">
              <a:spAutoFit/>
            </a:bodyPr>
            <a:lstStyle/>
            <a:p>
              <a:r>
                <a:rPr lang="en-US" altLang="ko-KR" sz="2000" b="1" i="1" dirty="0">
                  <a:solidFill>
                    <a:schemeClr val="bg1"/>
                  </a:solidFill>
                  <a:latin typeface="Nanum Gothic" charset="-127"/>
                  <a:ea typeface="Nanum Gothic" charset="-127"/>
                  <a:cs typeface="Nanum Gothic" charset="-127"/>
                </a:rPr>
                <a:t>analysis</a:t>
              </a:r>
              <a:endParaRPr lang="ko-KR" altLang="en-US" sz="1991" b="1" i="1" dirty="0">
                <a:solidFill>
                  <a:schemeClr val="bg1"/>
                </a:solidFill>
                <a:latin typeface="Nanum Gothic" charset="-127"/>
                <a:ea typeface="Nanum Gothic" charset="-127"/>
                <a:cs typeface="Nanum Gothic" charset="-127"/>
              </a:endParaRPr>
            </a:p>
          </p:txBody>
        </p:sp>
      </p:grpSp>
      <p:grpSp>
        <p:nvGrpSpPr>
          <p:cNvPr id="13" name="그룹 12"/>
          <p:cNvGrpSpPr/>
          <p:nvPr/>
        </p:nvGrpSpPr>
        <p:grpSpPr>
          <a:xfrm>
            <a:off x="7526513" y="6310560"/>
            <a:ext cx="2835059" cy="2560284"/>
            <a:chOff x="5004048" y="3501008"/>
            <a:chExt cx="1993401" cy="1800200"/>
          </a:xfrm>
        </p:grpSpPr>
        <p:pic>
          <p:nvPicPr>
            <p:cNvPr id="14" name="그림 13"/>
            <p:cNvPicPr>
              <a:picLocks noChangeAspect="1"/>
            </p:cNvPicPr>
            <p:nvPr/>
          </p:nvPicPr>
          <p:blipFill>
            <a:blip r:embed="rId4"/>
            <a:stretch>
              <a:fillRect/>
            </a:stretch>
          </p:blipFill>
          <p:spPr>
            <a:xfrm>
              <a:off x="5297325" y="3792221"/>
              <a:ext cx="1406847" cy="1076939"/>
            </a:xfrm>
            <a:prstGeom prst="rect">
              <a:avLst/>
            </a:prstGeom>
          </p:spPr>
        </p:pic>
        <p:sp>
          <p:nvSpPr>
            <p:cNvPr id="15" name="TextBox 14"/>
            <p:cNvSpPr txBox="1"/>
            <p:nvPr/>
          </p:nvSpPr>
          <p:spPr>
            <a:xfrm>
              <a:off x="5320987" y="3501008"/>
              <a:ext cx="1359523" cy="281327"/>
            </a:xfrm>
            <a:prstGeom prst="rect">
              <a:avLst/>
            </a:prstGeom>
            <a:noFill/>
          </p:spPr>
          <p:txBody>
            <a:bodyPr wrap="none" rtlCol="0">
              <a:spAutoFit/>
            </a:bodyPr>
            <a:lstStyle/>
            <a:p>
              <a:r>
                <a:rPr lang="en-US" altLang="ko-KR" sz="2000" b="1" dirty="0">
                  <a:solidFill>
                    <a:schemeClr val="bg1"/>
                  </a:solidFill>
                  <a:latin typeface="Nanum Gothic" charset="-127"/>
                  <a:ea typeface="Nanum Gothic" charset="-127"/>
                  <a:cs typeface="Nanum Gothic" charset="-127"/>
                </a:rPr>
                <a:t>Abstract world</a:t>
              </a:r>
              <a:endParaRPr lang="ko-KR" altLang="en-US" sz="2000" b="1" dirty="0">
                <a:solidFill>
                  <a:schemeClr val="bg1"/>
                </a:solidFill>
                <a:latin typeface="Nanum Gothic" charset="-127"/>
                <a:ea typeface="Nanum Gothic" charset="-127"/>
                <a:cs typeface="Nanum Gothic" charset="-127"/>
              </a:endParaRPr>
            </a:p>
          </p:txBody>
        </p:sp>
        <p:pic>
          <p:nvPicPr>
            <p:cNvPr id="16" name="그림 15"/>
            <p:cNvPicPr>
              <a:picLocks noChangeAspect="1"/>
            </p:cNvPicPr>
            <p:nvPr/>
          </p:nvPicPr>
          <p:blipFill>
            <a:blip r:embed="rId5"/>
            <a:stretch>
              <a:fillRect/>
            </a:stretch>
          </p:blipFill>
          <p:spPr>
            <a:xfrm flipV="1">
              <a:off x="5004048" y="4869160"/>
              <a:ext cx="1993401" cy="432048"/>
            </a:xfrm>
            <a:prstGeom prst="rect">
              <a:avLst/>
            </a:prstGeom>
          </p:spPr>
        </p:pic>
      </p:grpSp>
      <p:sp>
        <p:nvSpPr>
          <p:cNvPr id="17" name="TextBox 16">
            <a:extLst>
              <a:ext uri="{FF2B5EF4-FFF2-40B4-BE49-F238E27FC236}">
                <a16:creationId xmlns:a16="http://schemas.microsoft.com/office/drawing/2014/main" id="{7D2A157B-AA8D-4142-917B-9EF91827ED5B}"/>
              </a:ext>
            </a:extLst>
          </p:cNvPr>
          <p:cNvSpPr txBox="1"/>
          <p:nvPr/>
        </p:nvSpPr>
        <p:spPr>
          <a:xfrm>
            <a:off x="-1" y="-10996"/>
            <a:ext cx="2905433"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rtl="0" latinLnBrk="1" hangingPunct="0"/>
            <a:r>
              <a:rPr lang="en-US" altLang="ko-KR" sz="1800" i="1" dirty="0" err="1">
                <a:latin typeface="나눔고딕OTF"/>
              </a:rPr>
              <a:t>Priminary</a:t>
            </a:r>
            <a:r>
              <a:rPr lang="en-US" altLang="ko-KR" sz="1800" i="1" dirty="0">
                <a:latin typeface="나눔고딕OTF"/>
              </a:rPr>
              <a:t>&gt; </a:t>
            </a:r>
            <a:endParaRPr kumimoji="0" lang="ko-KR" altLang="en-US" sz="1800" b="0" i="1" u="none" strike="noStrike" cap="none" spc="0" normalizeH="0" baseline="0" dirty="0">
              <a:ln>
                <a:noFill/>
              </a:ln>
              <a:solidFill>
                <a:srgbClr val="FFFFFF"/>
              </a:solidFill>
              <a:effectLst/>
              <a:uFillTx/>
              <a:latin typeface="나눔고딕OTF"/>
              <a:sym typeface="American Typewriter"/>
            </a:endParaRPr>
          </a:p>
        </p:txBody>
      </p:sp>
    </p:spTree>
    <p:extLst>
      <p:ext uri="{BB962C8B-B14F-4D97-AF65-F5344CB8AC3E}">
        <p14:creationId xmlns:p14="http://schemas.microsoft.com/office/powerpoint/2010/main" val="1635045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Autofit/>
          </a:bodyPr>
          <a:lstStyle/>
          <a:p>
            <a:r>
              <a:rPr lang="en-US" altLang="ko-KR" sz="3413" i="1" dirty="0">
                <a:latin typeface="나눔고딕" panose="020D0604000000000000" pitchFamily="50" charset="-127"/>
                <a:ea typeface="나눔고딕" panose="020D0604000000000000" pitchFamily="50" charset="-127"/>
              </a:rPr>
              <a:t>Example 3-3: Initial Use Cases of </a:t>
            </a:r>
            <a:r>
              <a:rPr lang="ko-KR" altLang="en-US" sz="3600" i="1" dirty="0">
                <a:latin typeface="나눔고딕" panose="020D0604000000000000" pitchFamily="50" charset="-127"/>
                <a:ea typeface="나눔고딕" panose="020D0604000000000000" pitchFamily="50" charset="-127"/>
              </a:rPr>
              <a:t>휴학 및 승인 서비스</a:t>
            </a:r>
            <a:endParaRPr lang="ko-KR" altLang="en-US" sz="3413" i="1" dirty="0"/>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30</a:t>
            </a:fld>
            <a:endParaRPr lang="ko-KR" altLang="en-US" dirty="0"/>
          </a:p>
        </p:txBody>
      </p:sp>
      <p:sp>
        <p:nvSpPr>
          <p:cNvPr id="7" name="TextBox 6"/>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are Input Use Cases?</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pic>
        <p:nvPicPr>
          <p:cNvPr id="9" name="Picture 8">
            <a:extLst>
              <a:ext uri="{FF2B5EF4-FFF2-40B4-BE49-F238E27FC236}">
                <a16:creationId xmlns:a16="http://schemas.microsoft.com/office/drawing/2014/main" id="{EB2C8A35-3019-7B48-9A33-4A3251153E3B}"/>
              </a:ext>
            </a:extLst>
          </p:cNvPr>
          <p:cNvPicPr>
            <a:picLocks noChangeAspect="1"/>
          </p:cNvPicPr>
          <p:nvPr/>
        </p:nvPicPr>
        <p:blipFill>
          <a:blip r:embed="rId3"/>
          <a:stretch>
            <a:fillRect/>
          </a:stretch>
        </p:blipFill>
        <p:spPr>
          <a:xfrm>
            <a:off x="1663931" y="2847976"/>
            <a:ext cx="1386377" cy="1485093"/>
          </a:xfrm>
          <a:prstGeom prst="rect">
            <a:avLst/>
          </a:prstGeom>
        </p:spPr>
      </p:pic>
      <p:pic>
        <p:nvPicPr>
          <p:cNvPr id="10" name="Picture 9">
            <a:extLst>
              <a:ext uri="{FF2B5EF4-FFF2-40B4-BE49-F238E27FC236}">
                <a16:creationId xmlns:a16="http://schemas.microsoft.com/office/drawing/2014/main" id="{F92A90E1-58F2-4F4F-8C7F-4CB807459E03}"/>
              </a:ext>
            </a:extLst>
          </p:cNvPr>
          <p:cNvPicPr>
            <a:picLocks noChangeAspect="1"/>
          </p:cNvPicPr>
          <p:nvPr/>
        </p:nvPicPr>
        <p:blipFill>
          <a:blip r:embed="rId4"/>
          <a:stretch>
            <a:fillRect/>
          </a:stretch>
        </p:blipFill>
        <p:spPr>
          <a:xfrm>
            <a:off x="3377162" y="6861861"/>
            <a:ext cx="1386377" cy="1386377"/>
          </a:xfrm>
          <a:prstGeom prst="rect">
            <a:avLst/>
          </a:prstGeom>
        </p:spPr>
      </p:pic>
      <p:pic>
        <p:nvPicPr>
          <p:cNvPr id="11" name="Picture 10">
            <a:extLst>
              <a:ext uri="{FF2B5EF4-FFF2-40B4-BE49-F238E27FC236}">
                <a16:creationId xmlns:a16="http://schemas.microsoft.com/office/drawing/2014/main" id="{5B673344-9216-0349-8FBB-F4D92BD7156F}"/>
              </a:ext>
            </a:extLst>
          </p:cNvPr>
          <p:cNvPicPr>
            <a:picLocks noChangeAspect="1"/>
          </p:cNvPicPr>
          <p:nvPr/>
        </p:nvPicPr>
        <p:blipFill>
          <a:blip r:embed="rId5"/>
          <a:stretch>
            <a:fillRect/>
          </a:stretch>
        </p:blipFill>
        <p:spPr>
          <a:xfrm>
            <a:off x="6699276" y="6861861"/>
            <a:ext cx="1386377" cy="1386377"/>
          </a:xfrm>
          <a:prstGeom prst="rect">
            <a:avLst/>
          </a:prstGeom>
        </p:spPr>
      </p:pic>
      <p:pic>
        <p:nvPicPr>
          <p:cNvPr id="12" name="Picture 11">
            <a:extLst>
              <a:ext uri="{FF2B5EF4-FFF2-40B4-BE49-F238E27FC236}">
                <a16:creationId xmlns:a16="http://schemas.microsoft.com/office/drawing/2014/main" id="{6A344357-742E-1245-AAB8-5BC0F4104474}"/>
              </a:ext>
            </a:extLst>
          </p:cNvPr>
          <p:cNvPicPr>
            <a:picLocks noChangeAspect="1"/>
          </p:cNvPicPr>
          <p:nvPr/>
        </p:nvPicPr>
        <p:blipFill>
          <a:blip r:embed="rId4"/>
          <a:stretch>
            <a:fillRect/>
          </a:stretch>
        </p:blipFill>
        <p:spPr>
          <a:xfrm>
            <a:off x="5038219" y="6861861"/>
            <a:ext cx="1386377" cy="1386377"/>
          </a:xfrm>
          <a:prstGeom prst="rect">
            <a:avLst/>
          </a:prstGeom>
        </p:spPr>
      </p:pic>
      <p:pic>
        <p:nvPicPr>
          <p:cNvPr id="13" name="Picture 12">
            <a:extLst>
              <a:ext uri="{FF2B5EF4-FFF2-40B4-BE49-F238E27FC236}">
                <a16:creationId xmlns:a16="http://schemas.microsoft.com/office/drawing/2014/main" id="{61B650DB-B721-4C40-86B1-3F9BBB5B9BCB}"/>
              </a:ext>
            </a:extLst>
          </p:cNvPr>
          <p:cNvPicPr>
            <a:picLocks noChangeAspect="1"/>
          </p:cNvPicPr>
          <p:nvPr/>
        </p:nvPicPr>
        <p:blipFill>
          <a:blip r:embed="rId6"/>
          <a:stretch>
            <a:fillRect/>
          </a:stretch>
        </p:blipFill>
        <p:spPr>
          <a:xfrm>
            <a:off x="1663929" y="5153448"/>
            <a:ext cx="1386377" cy="1386377"/>
          </a:xfrm>
          <a:prstGeom prst="rect">
            <a:avLst/>
          </a:prstGeom>
        </p:spPr>
      </p:pic>
      <p:pic>
        <p:nvPicPr>
          <p:cNvPr id="14" name="Picture 13">
            <a:extLst>
              <a:ext uri="{FF2B5EF4-FFF2-40B4-BE49-F238E27FC236}">
                <a16:creationId xmlns:a16="http://schemas.microsoft.com/office/drawing/2014/main" id="{F7F7E2A9-F94F-D14E-8EB0-96D500F92E95}"/>
              </a:ext>
            </a:extLst>
          </p:cNvPr>
          <p:cNvPicPr>
            <a:picLocks noChangeAspect="1"/>
          </p:cNvPicPr>
          <p:nvPr/>
        </p:nvPicPr>
        <p:blipFill>
          <a:blip r:embed="rId5"/>
          <a:stretch>
            <a:fillRect/>
          </a:stretch>
        </p:blipFill>
        <p:spPr>
          <a:xfrm>
            <a:off x="7960948" y="6861861"/>
            <a:ext cx="1386377" cy="1386377"/>
          </a:xfrm>
          <a:prstGeom prst="rect">
            <a:avLst/>
          </a:prstGeom>
        </p:spPr>
      </p:pic>
      <p:pic>
        <p:nvPicPr>
          <p:cNvPr id="15" name="Picture 14">
            <a:extLst>
              <a:ext uri="{FF2B5EF4-FFF2-40B4-BE49-F238E27FC236}">
                <a16:creationId xmlns:a16="http://schemas.microsoft.com/office/drawing/2014/main" id="{F75878D6-12D7-8149-9C7A-E1E0D87FB04E}"/>
              </a:ext>
            </a:extLst>
          </p:cNvPr>
          <p:cNvPicPr>
            <a:picLocks noChangeAspect="1"/>
          </p:cNvPicPr>
          <p:nvPr/>
        </p:nvPicPr>
        <p:blipFill>
          <a:blip r:embed="rId5"/>
          <a:stretch>
            <a:fillRect/>
          </a:stretch>
        </p:blipFill>
        <p:spPr>
          <a:xfrm>
            <a:off x="9762266" y="6861861"/>
            <a:ext cx="1386377" cy="1386377"/>
          </a:xfrm>
          <a:prstGeom prst="rect">
            <a:avLst/>
          </a:prstGeom>
        </p:spPr>
      </p:pic>
      <p:pic>
        <p:nvPicPr>
          <p:cNvPr id="16" name="Picture 15">
            <a:extLst>
              <a:ext uri="{FF2B5EF4-FFF2-40B4-BE49-F238E27FC236}">
                <a16:creationId xmlns:a16="http://schemas.microsoft.com/office/drawing/2014/main" id="{576C722C-3641-1242-A3C3-68D667CD5009}"/>
              </a:ext>
            </a:extLst>
          </p:cNvPr>
          <p:cNvPicPr>
            <a:picLocks noChangeAspect="1"/>
          </p:cNvPicPr>
          <p:nvPr/>
        </p:nvPicPr>
        <p:blipFill>
          <a:blip r:embed="rId4"/>
          <a:stretch>
            <a:fillRect/>
          </a:stretch>
        </p:blipFill>
        <p:spPr>
          <a:xfrm>
            <a:off x="11213768" y="6861861"/>
            <a:ext cx="1386377" cy="1386377"/>
          </a:xfrm>
          <a:prstGeom prst="rect">
            <a:avLst/>
          </a:prstGeom>
        </p:spPr>
      </p:pic>
      <p:sp>
        <p:nvSpPr>
          <p:cNvPr id="17" name="TextBox 16">
            <a:extLst>
              <a:ext uri="{FF2B5EF4-FFF2-40B4-BE49-F238E27FC236}">
                <a16:creationId xmlns:a16="http://schemas.microsoft.com/office/drawing/2014/main" id="{6B573EA9-221C-DA42-8149-E1A0CD875A3B}"/>
              </a:ext>
            </a:extLst>
          </p:cNvPr>
          <p:cNvSpPr txBox="1"/>
          <p:nvPr/>
        </p:nvSpPr>
        <p:spPr>
          <a:xfrm>
            <a:off x="1958772" y="3890406"/>
            <a:ext cx="796693" cy="31803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en-US" sz="1400" b="1" dirty="0">
                <a:solidFill>
                  <a:schemeClr val="bg1"/>
                </a:solidFill>
              </a:rPr>
              <a:t>student</a:t>
            </a:r>
            <a:endParaRPr kumimoji="0" lang="en-US" sz="1400" b="1" i="0" u="none" strike="noStrike" cap="none" spc="0" normalizeH="0" baseline="0" dirty="0">
              <a:ln>
                <a:noFill/>
              </a:ln>
              <a:solidFill>
                <a:schemeClr val="bg1"/>
              </a:solidFill>
              <a:effectLst/>
              <a:uFillTx/>
              <a:latin typeface="+mn-lt"/>
              <a:ea typeface="+mn-ea"/>
              <a:cs typeface="+mn-cs"/>
              <a:sym typeface="American Typewriter"/>
            </a:endParaRPr>
          </a:p>
        </p:txBody>
      </p:sp>
      <p:sp>
        <p:nvSpPr>
          <p:cNvPr id="18" name="TextBox 17">
            <a:extLst>
              <a:ext uri="{FF2B5EF4-FFF2-40B4-BE49-F238E27FC236}">
                <a16:creationId xmlns:a16="http://schemas.microsoft.com/office/drawing/2014/main" id="{6B8DF7EF-D096-8440-9AA7-1E6936FA5E82}"/>
              </a:ext>
            </a:extLst>
          </p:cNvPr>
          <p:cNvSpPr txBox="1"/>
          <p:nvPr/>
        </p:nvSpPr>
        <p:spPr>
          <a:xfrm>
            <a:off x="1834537" y="6501272"/>
            <a:ext cx="1045159" cy="31803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ko-KR" altLang="en-US" sz="1400" b="1" dirty="0">
                <a:solidFill>
                  <a:schemeClr val="bg1"/>
                </a:solidFill>
              </a:rPr>
              <a:t>학과 사무실</a:t>
            </a:r>
            <a:endParaRPr kumimoji="0" lang="en-US" sz="1400" b="1" i="0" u="none" strike="noStrike" cap="none" spc="0" normalizeH="0" baseline="0" dirty="0">
              <a:ln>
                <a:noFill/>
              </a:ln>
              <a:solidFill>
                <a:schemeClr val="bg1"/>
              </a:solidFill>
              <a:effectLst/>
              <a:uFillTx/>
              <a:latin typeface="+mn-lt"/>
              <a:ea typeface="+mn-ea"/>
              <a:cs typeface="+mn-cs"/>
              <a:sym typeface="American Typewriter"/>
            </a:endParaRPr>
          </a:p>
        </p:txBody>
      </p:sp>
      <p:sp>
        <p:nvSpPr>
          <p:cNvPr id="19" name="TextBox 18">
            <a:extLst>
              <a:ext uri="{FF2B5EF4-FFF2-40B4-BE49-F238E27FC236}">
                <a16:creationId xmlns:a16="http://schemas.microsoft.com/office/drawing/2014/main" id="{08062DA8-2CEC-C843-A7F7-03CD577E381C}"/>
              </a:ext>
            </a:extLst>
          </p:cNvPr>
          <p:cNvSpPr txBox="1"/>
          <p:nvPr/>
        </p:nvSpPr>
        <p:spPr>
          <a:xfrm>
            <a:off x="3659981" y="8248238"/>
            <a:ext cx="820738" cy="31803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ko-KR" altLang="en-US" sz="1400" b="1" i="0" u="none" strike="noStrike" cap="none" spc="0" normalizeH="0" baseline="0" dirty="0">
                <a:ln>
                  <a:noFill/>
                </a:ln>
                <a:solidFill>
                  <a:schemeClr val="bg1"/>
                </a:solidFill>
                <a:effectLst/>
                <a:uFillTx/>
                <a:latin typeface="+mn-lt"/>
                <a:ea typeface="+mn-ea"/>
                <a:cs typeface="+mn-cs"/>
                <a:sym typeface="American Typewriter"/>
              </a:rPr>
              <a:t>지도교수</a:t>
            </a:r>
            <a:endParaRPr kumimoji="0" lang="en-US" sz="1400" b="1" i="0" u="none" strike="noStrike" cap="none" spc="0" normalizeH="0" baseline="0" dirty="0">
              <a:ln>
                <a:noFill/>
              </a:ln>
              <a:solidFill>
                <a:schemeClr val="bg1"/>
              </a:solidFill>
              <a:effectLst/>
              <a:uFillTx/>
              <a:latin typeface="+mn-lt"/>
              <a:ea typeface="+mn-ea"/>
              <a:cs typeface="+mn-cs"/>
              <a:sym typeface="American Typewriter"/>
            </a:endParaRPr>
          </a:p>
        </p:txBody>
      </p:sp>
      <p:sp>
        <p:nvSpPr>
          <p:cNvPr id="20" name="TextBox 19">
            <a:extLst>
              <a:ext uri="{FF2B5EF4-FFF2-40B4-BE49-F238E27FC236}">
                <a16:creationId xmlns:a16="http://schemas.microsoft.com/office/drawing/2014/main" id="{71AE8316-1C13-1449-ADA2-518E7A297458}"/>
              </a:ext>
            </a:extLst>
          </p:cNvPr>
          <p:cNvSpPr txBox="1"/>
          <p:nvPr/>
        </p:nvSpPr>
        <p:spPr>
          <a:xfrm>
            <a:off x="5410806" y="8276050"/>
            <a:ext cx="641202" cy="31803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ko-KR" altLang="en-US" sz="1400" b="1" dirty="0">
                <a:solidFill>
                  <a:schemeClr val="bg1"/>
                </a:solidFill>
              </a:rPr>
              <a:t>학과장</a:t>
            </a:r>
            <a:endParaRPr kumimoji="0" lang="en-US" sz="1400" b="1" i="0" u="none" strike="noStrike" cap="none" spc="0" normalizeH="0" baseline="0" dirty="0">
              <a:ln>
                <a:noFill/>
              </a:ln>
              <a:solidFill>
                <a:schemeClr val="bg1"/>
              </a:solidFill>
              <a:effectLst/>
              <a:uFillTx/>
              <a:latin typeface="+mn-lt"/>
              <a:ea typeface="+mn-ea"/>
              <a:cs typeface="+mn-cs"/>
              <a:sym typeface="American Typewriter"/>
            </a:endParaRPr>
          </a:p>
        </p:txBody>
      </p:sp>
      <p:sp>
        <p:nvSpPr>
          <p:cNvPr id="21" name="TextBox 20">
            <a:extLst>
              <a:ext uri="{FF2B5EF4-FFF2-40B4-BE49-F238E27FC236}">
                <a16:creationId xmlns:a16="http://schemas.microsoft.com/office/drawing/2014/main" id="{654F177F-DD1E-204A-A483-863078A9B5B0}"/>
              </a:ext>
            </a:extLst>
          </p:cNvPr>
          <p:cNvSpPr txBox="1"/>
          <p:nvPr/>
        </p:nvSpPr>
        <p:spPr>
          <a:xfrm>
            <a:off x="7071863" y="8276050"/>
            <a:ext cx="641202" cy="31803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ko-KR" altLang="en-US" sz="1400" b="1" i="0" u="none" strike="noStrike" cap="none" spc="0" normalizeH="0" baseline="0" dirty="0">
                <a:ln>
                  <a:noFill/>
                </a:ln>
                <a:solidFill>
                  <a:schemeClr val="bg1"/>
                </a:solidFill>
                <a:effectLst/>
                <a:uFillTx/>
                <a:latin typeface="+mn-lt"/>
                <a:ea typeface="+mn-ea"/>
                <a:cs typeface="+mn-cs"/>
                <a:sym typeface="American Typewriter"/>
              </a:rPr>
              <a:t>도서관</a:t>
            </a:r>
            <a:endParaRPr kumimoji="0" lang="en-US" sz="1400" b="1" i="0" u="none" strike="noStrike" cap="none" spc="0" normalizeH="0" baseline="0" dirty="0">
              <a:ln>
                <a:noFill/>
              </a:ln>
              <a:solidFill>
                <a:schemeClr val="bg1"/>
              </a:solidFill>
              <a:effectLst/>
              <a:uFillTx/>
              <a:latin typeface="+mn-lt"/>
              <a:ea typeface="+mn-ea"/>
              <a:cs typeface="+mn-cs"/>
              <a:sym typeface="American Typewriter"/>
            </a:endParaRPr>
          </a:p>
        </p:txBody>
      </p:sp>
      <p:sp>
        <p:nvSpPr>
          <p:cNvPr id="22" name="TextBox 21">
            <a:extLst>
              <a:ext uri="{FF2B5EF4-FFF2-40B4-BE49-F238E27FC236}">
                <a16:creationId xmlns:a16="http://schemas.microsoft.com/office/drawing/2014/main" id="{965E31E1-B0FD-5C49-9307-57696E394521}"/>
              </a:ext>
            </a:extLst>
          </p:cNvPr>
          <p:cNvSpPr txBox="1"/>
          <p:nvPr/>
        </p:nvSpPr>
        <p:spPr>
          <a:xfrm>
            <a:off x="8412319" y="8276050"/>
            <a:ext cx="641202" cy="31803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ko-KR" altLang="en-US" sz="1400" b="1" dirty="0">
                <a:solidFill>
                  <a:schemeClr val="bg1"/>
                </a:solidFill>
              </a:rPr>
              <a:t>기숙사</a:t>
            </a:r>
            <a:endParaRPr kumimoji="0" lang="en-US" sz="1400" b="1" i="0" u="none" strike="noStrike" cap="none" spc="0" normalizeH="0" baseline="0" dirty="0">
              <a:ln>
                <a:noFill/>
              </a:ln>
              <a:solidFill>
                <a:schemeClr val="bg1"/>
              </a:solidFill>
              <a:effectLst/>
              <a:uFillTx/>
              <a:latin typeface="+mn-lt"/>
              <a:ea typeface="+mn-ea"/>
              <a:cs typeface="+mn-cs"/>
              <a:sym typeface="American Typewriter"/>
            </a:endParaRPr>
          </a:p>
        </p:txBody>
      </p:sp>
      <p:sp>
        <p:nvSpPr>
          <p:cNvPr id="23" name="TextBox 22">
            <a:extLst>
              <a:ext uri="{FF2B5EF4-FFF2-40B4-BE49-F238E27FC236}">
                <a16:creationId xmlns:a16="http://schemas.microsoft.com/office/drawing/2014/main" id="{CD04E61E-97DA-504B-B207-E90CCF08AF5C}"/>
              </a:ext>
            </a:extLst>
          </p:cNvPr>
          <p:cNvSpPr txBox="1"/>
          <p:nvPr/>
        </p:nvSpPr>
        <p:spPr>
          <a:xfrm>
            <a:off x="10134853" y="8280772"/>
            <a:ext cx="641202" cy="31803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ko-KR" altLang="en-US" sz="1400" b="1" i="0" u="none" strike="noStrike" cap="none" spc="0" normalizeH="0" baseline="0" dirty="0" err="1">
                <a:ln>
                  <a:noFill/>
                </a:ln>
                <a:solidFill>
                  <a:schemeClr val="bg1"/>
                </a:solidFill>
                <a:effectLst/>
                <a:uFillTx/>
                <a:latin typeface="+mn-lt"/>
                <a:ea typeface="+mn-ea"/>
                <a:cs typeface="+mn-cs"/>
                <a:sym typeface="American Typewriter"/>
              </a:rPr>
              <a:t>학적팀</a:t>
            </a:r>
            <a:endParaRPr kumimoji="0" lang="en-US" sz="1400" b="1" i="0" u="none" strike="noStrike" cap="none" spc="0" normalizeH="0" baseline="0" dirty="0">
              <a:ln>
                <a:noFill/>
              </a:ln>
              <a:solidFill>
                <a:schemeClr val="bg1"/>
              </a:solidFill>
              <a:effectLst/>
              <a:uFillTx/>
              <a:latin typeface="+mn-lt"/>
              <a:ea typeface="+mn-ea"/>
              <a:cs typeface="+mn-cs"/>
              <a:sym typeface="American Typewriter"/>
            </a:endParaRPr>
          </a:p>
        </p:txBody>
      </p:sp>
      <p:sp>
        <p:nvSpPr>
          <p:cNvPr id="24" name="TextBox 23">
            <a:extLst>
              <a:ext uri="{FF2B5EF4-FFF2-40B4-BE49-F238E27FC236}">
                <a16:creationId xmlns:a16="http://schemas.microsoft.com/office/drawing/2014/main" id="{4458F10C-8DAD-DE4F-8924-13347BD5119A}"/>
              </a:ext>
            </a:extLst>
          </p:cNvPr>
          <p:cNvSpPr txBox="1"/>
          <p:nvPr/>
        </p:nvSpPr>
        <p:spPr>
          <a:xfrm>
            <a:off x="11475309" y="8276050"/>
            <a:ext cx="820738" cy="31803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ko-KR" altLang="en-US" sz="1400" b="1" dirty="0">
                <a:solidFill>
                  <a:schemeClr val="bg1"/>
                </a:solidFill>
              </a:rPr>
              <a:t>교무처장</a:t>
            </a:r>
            <a:endParaRPr kumimoji="0" lang="en-US" sz="1400" b="1" i="0" u="none" strike="noStrike" cap="none" spc="0" normalizeH="0" baseline="0" dirty="0">
              <a:ln>
                <a:noFill/>
              </a:ln>
              <a:solidFill>
                <a:schemeClr val="bg1"/>
              </a:solidFill>
              <a:effectLst/>
              <a:uFillTx/>
              <a:latin typeface="+mn-lt"/>
              <a:ea typeface="+mn-ea"/>
              <a:cs typeface="+mn-cs"/>
              <a:sym typeface="American Typewriter"/>
            </a:endParaRPr>
          </a:p>
        </p:txBody>
      </p:sp>
      <p:grpSp>
        <p:nvGrpSpPr>
          <p:cNvPr id="30" name="Group 29">
            <a:extLst>
              <a:ext uri="{FF2B5EF4-FFF2-40B4-BE49-F238E27FC236}">
                <a16:creationId xmlns:a16="http://schemas.microsoft.com/office/drawing/2014/main" id="{862F93AB-830C-5F47-BC39-1D8E0C181F8B}"/>
              </a:ext>
            </a:extLst>
          </p:cNvPr>
          <p:cNvGrpSpPr/>
          <p:nvPr/>
        </p:nvGrpSpPr>
        <p:grpSpPr>
          <a:xfrm>
            <a:off x="5768968" y="4049424"/>
            <a:ext cx="3327834" cy="1479477"/>
            <a:chOff x="3746889" y="2728965"/>
            <a:chExt cx="3327834" cy="1479477"/>
          </a:xfrm>
        </p:grpSpPr>
        <p:sp>
          <p:nvSpPr>
            <p:cNvPr id="25" name="Oval 24">
              <a:extLst>
                <a:ext uri="{FF2B5EF4-FFF2-40B4-BE49-F238E27FC236}">
                  <a16:creationId xmlns:a16="http://schemas.microsoft.com/office/drawing/2014/main" id="{2AAFBA5F-1E08-9D4C-8E28-38940C122BD2}"/>
                </a:ext>
              </a:extLst>
            </p:cNvPr>
            <p:cNvSpPr/>
            <p:nvPr/>
          </p:nvSpPr>
          <p:spPr>
            <a:xfrm>
              <a:off x="4451041" y="2728965"/>
              <a:ext cx="1919530" cy="929390"/>
            </a:xfrm>
            <a:prstGeom prst="ellipse">
              <a:avLst/>
            </a:prstGeom>
            <a:ln/>
          </p:spPr>
          <p:style>
            <a:lnRef idx="2">
              <a:schemeClr val="accent5"/>
            </a:lnRef>
            <a:fillRef idx="1">
              <a:schemeClr val="lt1"/>
            </a:fillRef>
            <a:effectRef idx="0">
              <a:schemeClr val="accent5"/>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FFFFFF"/>
                </a:solidFill>
                <a:effectLst/>
                <a:uFillTx/>
                <a:latin typeface="+mn-lt"/>
                <a:ea typeface="+mn-ea"/>
                <a:cs typeface="+mn-cs"/>
                <a:sym typeface="American Typewriter"/>
              </a:endParaRPr>
            </a:p>
          </p:txBody>
        </p:sp>
        <p:sp>
          <p:nvSpPr>
            <p:cNvPr id="26" name="TextBox 25">
              <a:extLst>
                <a:ext uri="{FF2B5EF4-FFF2-40B4-BE49-F238E27FC236}">
                  <a16:creationId xmlns:a16="http://schemas.microsoft.com/office/drawing/2014/main" id="{7159D43F-03C4-7F44-9438-EA894D0ED87A}"/>
                </a:ext>
              </a:extLst>
            </p:cNvPr>
            <p:cNvSpPr txBox="1"/>
            <p:nvPr/>
          </p:nvSpPr>
          <p:spPr>
            <a:xfrm>
              <a:off x="3746889" y="3828851"/>
              <a:ext cx="3327834"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en-US" sz="1800" b="1" dirty="0">
                  <a:solidFill>
                    <a:schemeClr val="bg1"/>
                  </a:solidFill>
                  <a:latin typeface="Nanum Gothic" panose="020D0604000000000000" pitchFamily="34" charset="-127"/>
                  <a:ea typeface="Nanum Gothic" panose="020D0604000000000000" pitchFamily="34" charset="-127"/>
                </a:rPr>
                <a:t>1. insert biz process tr. record</a:t>
              </a:r>
              <a:endParaRPr kumimoji="0" lang="en-US" sz="1800" b="1" i="0" u="none" strike="noStrike" cap="none" spc="0" normalizeH="0" baseline="0" dirty="0">
                <a:ln>
                  <a:noFill/>
                </a:ln>
                <a:solidFill>
                  <a:schemeClr val="bg1"/>
                </a:solidFill>
                <a:effectLst/>
                <a:uFillTx/>
                <a:latin typeface="Nanum Gothic" panose="020D0604000000000000" pitchFamily="34" charset="-127"/>
                <a:ea typeface="Nanum Gothic" panose="020D0604000000000000" pitchFamily="34" charset="-127"/>
                <a:sym typeface="American Typewriter"/>
              </a:endParaRPr>
            </a:p>
          </p:txBody>
        </p:sp>
      </p:grpSp>
      <p:pic>
        <p:nvPicPr>
          <p:cNvPr id="27" name="Picture 26">
            <a:extLst>
              <a:ext uri="{FF2B5EF4-FFF2-40B4-BE49-F238E27FC236}">
                <a16:creationId xmlns:a16="http://schemas.microsoft.com/office/drawing/2014/main" id="{1FDDCE2B-DE75-7E47-87E8-54D3A29FC411}"/>
              </a:ext>
            </a:extLst>
          </p:cNvPr>
          <p:cNvPicPr>
            <a:picLocks noChangeAspect="1"/>
          </p:cNvPicPr>
          <p:nvPr/>
        </p:nvPicPr>
        <p:blipFill>
          <a:blip r:embed="rId7"/>
          <a:stretch>
            <a:fillRect/>
          </a:stretch>
        </p:blipFill>
        <p:spPr>
          <a:xfrm>
            <a:off x="10455454" y="2018393"/>
            <a:ext cx="1078915" cy="1078915"/>
          </a:xfrm>
          <a:prstGeom prst="rect">
            <a:avLst/>
          </a:prstGeom>
        </p:spPr>
      </p:pic>
      <p:grpSp>
        <p:nvGrpSpPr>
          <p:cNvPr id="31" name="Group 30">
            <a:extLst>
              <a:ext uri="{FF2B5EF4-FFF2-40B4-BE49-F238E27FC236}">
                <a16:creationId xmlns:a16="http://schemas.microsoft.com/office/drawing/2014/main" id="{5953BC56-E599-714E-B180-270748279112}"/>
              </a:ext>
            </a:extLst>
          </p:cNvPr>
          <p:cNvGrpSpPr/>
          <p:nvPr/>
        </p:nvGrpSpPr>
        <p:grpSpPr>
          <a:xfrm>
            <a:off x="10348146" y="4739517"/>
            <a:ext cx="2372445" cy="1479477"/>
            <a:chOff x="10103982" y="3876327"/>
            <a:chExt cx="2372445" cy="1479477"/>
          </a:xfrm>
        </p:grpSpPr>
        <p:sp>
          <p:nvSpPr>
            <p:cNvPr id="28" name="Oval 27">
              <a:extLst>
                <a:ext uri="{FF2B5EF4-FFF2-40B4-BE49-F238E27FC236}">
                  <a16:creationId xmlns:a16="http://schemas.microsoft.com/office/drawing/2014/main" id="{29FC0AA3-834D-1A40-B0A2-B873DE4C9AA8}"/>
                </a:ext>
              </a:extLst>
            </p:cNvPr>
            <p:cNvSpPr/>
            <p:nvPr/>
          </p:nvSpPr>
          <p:spPr>
            <a:xfrm>
              <a:off x="10330440" y="3876327"/>
              <a:ext cx="1919530" cy="929390"/>
            </a:xfrm>
            <a:prstGeom prst="ellipse">
              <a:avLst/>
            </a:prstGeom>
            <a:ln/>
          </p:spPr>
          <p:style>
            <a:lnRef idx="2">
              <a:schemeClr val="accent5"/>
            </a:lnRef>
            <a:fillRef idx="1">
              <a:schemeClr val="lt1"/>
            </a:fillRef>
            <a:effectRef idx="0">
              <a:schemeClr val="accent5"/>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FFFFFF"/>
                </a:solidFill>
                <a:effectLst/>
                <a:uFillTx/>
                <a:latin typeface="+mn-lt"/>
                <a:ea typeface="+mn-ea"/>
                <a:cs typeface="+mn-cs"/>
                <a:sym typeface="American Typewriter"/>
              </a:endParaRPr>
            </a:p>
          </p:txBody>
        </p:sp>
        <p:sp>
          <p:nvSpPr>
            <p:cNvPr id="29" name="TextBox 28">
              <a:extLst>
                <a:ext uri="{FF2B5EF4-FFF2-40B4-BE49-F238E27FC236}">
                  <a16:creationId xmlns:a16="http://schemas.microsoft.com/office/drawing/2014/main" id="{7B82FD89-8EDE-A54B-B36E-89A5AEEC7E58}"/>
                </a:ext>
              </a:extLst>
            </p:cNvPr>
            <p:cNvSpPr txBox="1"/>
            <p:nvPr/>
          </p:nvSpPr>
          <p:spPr>
            <a:xfrm>
              <a:off x="10103982" y="4976213"/>
              <a:ext cx="2372445"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en-US" altLang="ko-KR" sz="1800" b="1" dirty="0">
                  <a:solidFill>
                    <a:schemeClr val="bg1"/>
                  </a:solidFill>
                  <a:latin typeface="Nanum Gothic" panose="020D0604000000000000" pitchFamily="34" charset="-127"/>
                  <a:ea typeface="Nanum Gothic" panose="020D0604000000000000" pitchFamily="34" charset="-127"/>
                </a:rPr>
                <a:t>2</a:t>
              </a:r>
              <a:r>
                <a:rPr lang="en-US" sz="1800" b="1" dirty="0">
                  <a:solidFill>
                    <a:schemeClr val="bg1"/>
                  </a:solidFill>
                  <a:latin typeface="Nanum Gothic" panose="020D0604000000000000" pitchFamily="34" charset="-127"/>
                  <a:ea typeface="Nanum Gothic" panose="020D0604000000000000" pitchFamily="34" charset="-127"/>
                </a:rPr>
                <a:t>. update </a:t>
              </a:r>
              <a:r>
                <a:rPr lang="ko-KR" altLang="en-US" sz="1800" b="1" dirty="0">
                  <a:solidFill>
                    <a:schemeClr val="bg1"/>
                  </a:solidFill>
                  <a:latin typeface="Nanum Gothic" panose="020D0604000000000000" pitchFamily="34" charset="-127"/>
                  <a:ea typeface="Nanum Gothic" panose="020D0604000000000000" pitchFamily="34" charset="-127"/>
                </a:rPr>
                <a:t>학적</a:t>
              </a:r>
              <a:r>
                <a:rPr lang="en-US" sz="1800" b="1" dirty="0">
                  <a:solidFill>
                    <a:schemeClr val="bg1"/>
                  </a:solidFill>
                  <a:latin typeface="Nanum Gothic" panose="020D0604000000000000" pitchFamily="34" charset="-127"/>
                  <a:ea typeface="Nanum Gothic" panose="020D0604000000000000" pitchFamily="34" charset="-127"/>
                </a:rPr>
                <a:t> record</a:t>
              </a:r>
              <a:endParaRPr kumimoji="0" lang="en-US" sz="1800" b="1" i="0" u="none" strike="noStrike" cap="none" spc="0" normalizeH="0" baseline="0" dirty="0">
                <a:ln>
                  <a:noFill/>
                </a:ln>
                <a:solidFill>
                  <a:schemeClr val="bg1"/>
                </a:solidFill>
                <a:effectLst/>
                <a:uFillTx/>
                <a:latin typeface="Nanum Gothic" panose="020D0604000000000000" pitchFamily="34" charset="-127"/>
                <a:ea typeface="Nanum Gothic" panose="020D0604000000000000" pitchFamily="34" charset="-127"/>
                <a:sym typeface="American Typewriter"/>
              </a:endParaRPr>
            </a:p>
          </p:txBody>
        </p:sp>
      </p:grpSp>
      <p:cxnSp>
        <p:nvCxnSpPr>
          <p:cNvPr id="33" name="Straight Arrow Connector 32">
            <a:extLst>
              <a:ext uri="{FF2B5EF4-FFF2-40B4-BE49-F238E27FC236}">
                <a16:creationId xmlns:a16="http://schemas.microsoft.com/office/drawing/2014/main" id="{4FEDB2BF-D126-C743-8217-36F5730CDBDB}"/>
              </a:ext>
            </a:extLst>
          </p:cNvPr>
          <p:cNvCxnSpPr>
            <a:cxnSpLocks/>
            <a:stCxn id="9" idx="3"/>
          </p:cNvCxnSpPr>
          <p:nvPr/>
        </p:nvCxnSpPr>
        <p:spPr>
          <a:xfrm>
            <a:off x="3050308" y="3590523"/>
            <a:ext cx="2761941" cy="821038"/>
          </a:xfrm>
          <a:prstGeom prst="straightConnector1">
            <a:avLst/>
          </a:prstGeom>
          <a:noFill/>
          <a:ln w="25400" cap="flat">
            <a:solidFill>
              <a:srgbClr val="FF0000"/>
            </a:solidFill>
            <a:prstDash val="solid"/>
            <a:miter lim="400000"/>
            <a:tailEnd type="triangle"/>
          </a:ln>
          <a:effectLst/>
        </p:spPr>
        <p:style>
          <a:lnRef idx="0">
            <a:scrgbClr r="0" g="0" b="0"/>
          </a:lnRef>
          <a:fillRef idx="0">
            <a:scrgbClr r="0" g="0" b="0"/>
          </a:fillRef>
          <a:effectRef idx="0">
            <a:scrgbClr r="0" g="0" b="0"/>
          </a:effectRef>
          <a:fontRef idx="none"/>
        </p:style>
      </p:cxnSp>
      <p:cxnSp>
        <p:nvCxnSpPr>
          <p:cNvPr id="39" name="Straight Arrow Connector 38">
            <a:extLst>
              <a:ext uri="{FF2B5EF4-FFF2-40B4-BE49-F238E27FC236}">
                <a16:creationId xmlns:a16="http://schemas.microsoft.com/office/drawing/2014/main" id="{65DCBE02-CFB2-7842-9CDA-0461AFCCAF4E}"/>
              </a:ext>
            </a:extLst>
          </p:cNvPr>
          <p:cNvCxnSpPr>
            <a:cxnSpLocks/>
            <a:stCxn id="13" idx="3"/>
          </p:cNvCxnSpPr>
          <p:nvPr/>
        </p:nvCxnSpPr>
        <p:spPr>
          <a:xfrm flipV="1">
            <a:off x="3050306" y="5149310"/>
            <a:ext cx="2600986" cy="697327"/>
          </a:xfrm>
          <a:prstGeom prst="straightConnector1">
            <a:avLst/>
          </a:prstGeom>
          <a:noFill/>
          <a:ln w="25400" cap="flat">
            <a:solidFill>
              <a:srgbClr val="FF0000"/>
            </a:solidFill>
            <a:prstDash val="solid"/>
            <a:miter lim="400000"/>
            <a:tailEnd type="triangle"/>
          </a:ln>
          <a:effectLst/>
        </p:spPr>
        <p:style>
          <a:lnRef idx="0">
            <a:scrgbClr r="0" g="0" b="0"/>
          </a:lnRef>
          <a:fillRef idx="0">
            <a:scrgbClr r="0" g="0" b="0"/>
          </a:fillRef>
          <a:effectRef idx="0">
            <a:scrgbClr r="0" g="0" b="0"/>
          </a:effectRef>
          <a:fontRef idx="none"/>
        </p:style>
      </p:cxnSp>
      <p:cxnSp>
        <p:nvCxnSpPr>
          <p:cNvPr id="42" name="Straight Arrow Connector 41">
            <a:extLst>
              <a:ext uri="{FF2B5EF4-FFF2-40B4-BE49-F238E27FC236}">
                <a16:creationId xmlns:a16="http://schemas.microsoft.com/office/drawing/2014/main" id="{1C5C85CA-8A47-9A49-8429-0C6154C9E3AE}"/>
              </a:ext>
            </a:extLst>
          </p:cNvPr>
          <p:cNvCxnSpPr>
            <a:cxnSpLocks/>
          </p:cNvCxnSpPr>
          <p:nvPr/>
        </p:nvCxnSpPr>
        <p:spPr>
          <a:xfrm flipV="1">
            <a:off x="4331368" y="5668907"/>
            <a:ext cx="1480881" cy="1150402"/>
          </a:xfrm>
          <a:prstGeom prst="straightConnector1">
            <a:avLst/>
          </a:prstGeom>
          <a:noFill/>
          <a:ln w="25400" cap="flat">
            <a:solidFill>
              <a:srgbClr val="FF0000"/>
            </a:solidFill>
            <a:prstDash val="solid"/>
            <a:miter lim="400000"/>
            <a:tailEnd type="triangle"/>
          </a:ln>
          <a:effectLst/>
        </p:spPr>
        <p:style>
          <a:lnRef idx="0">
            <a:scrgbClr r="0" g="0" b="0"/>
          </a:lnRef>
          <a:fillRef idx="0">
            <a:scrgbClr r="0" g="0" b="0"/>
          </a:fillRef>
          <a:effectRef idx="0">
            <a:scrgbClr r="0" g="0" b="0"/>
          </a:effectRef>
          <a:fontRef idx="none"/>
        </p:style>
      </p:cxnSp>
      <p:cxnSp>
        <p:nvCxnSpPr>
          <p:cNvPr id="45" name="Straight Arrow Connector 44">
            <a:extLst>
              <a:ext uri="{FF2B5EF4-FFF2-40B4-BE49-F238E27FC236}">
                <a16:creationId xmlns:a16="http://schemas.microsoft.com/office/drawing/2014/main" id="{07D5D966-85DC-6647-B0E8-EC14C84A3C17}"/>
              </a:ext>
            </a:extLst>
          </p:cNvPr>
          <p:cNvCxnSpPr>
            <a:cxnSpLocks/>
          </p:cNvCxnSpPr>
          <p:nvPr/>
        </p:nvCxnSpPr>
        <p:spPr>
          <a:xfrm flipV="1">
            <a:off x="5812249" y="5668907"/>
            <a:ext cx="612347" cy="1150402"/>
          </a:xfrm>
          <a:prstGeom prst="straightConnector1">
            <a:avLst/>
          </a:prstGeom>
          <a:noFill/>
          <a:ln w="25400" cap="flat">
            <a:solidFill>
              <a:srgbClr val="FF0000"/>
            </a:solidFill>
            <a:prstDash val="solid"/>
            <a:miter lim="400000"/>
            <a:tailEnd type="triangle"/>
          </a:ln>
          <a:effectLst/>
        </p:spPr>
        <p:style>
          <a:lnRef idx="0">
            <a:scrgbClr r="0" g="0" b="0"/>
          </a:lnRef>
          <a:fillRef idx="0">
            <a:scrgbClr r="0" g="0" b="0"/>
          </a:fillRef>
          <a:effectRef idx="0">
            <a:scrgbClr r="0" g="0" b="0"/>
          </a:effectRef>
          <a:fontRef idx="none"/>
        </p:style>
      </p:cxnSp>
      <p:cxnSp>
        <p:nvCxnSpPr>
          <p:cNvPr id="48" name="Straight Arrow Connector 47">
            <a:extLst>
              <a:ext uri="{FF2B5EF4-FFF2-40B4-BE49-F238E27FC236}">
                <a16:creationId xmlns:a16="http://schemas.microsoft.com/office/drawing/2014/main" id="{6BC8F160-62B6-8148-B96E-B80DB3282C08}"/>
              </a:ext>
            </a:extLst>
          </p:cNvPr>
          <p:cNvCxnSpPr>
            <a:cxnSpLocks/>
            <a:stCxn id="11" idx="0"/>
          </p:cNvCxnSpPr>
          <p:nvPr/>
        </p:nvCxnSpPr>
        <p:spPr>
          <a:xfrm flipV="1">
            <a:off x="7392465" y="5839403"/>
            <a:ext cx="0" cy="1022458"/>
          </a:xfrm>
          <a:prstGeom prst="straightConnector1">
            <a:avLst/>
          </a:prstGeom>
          <a:noFill/>
          <a:ln w="25400" cap="flat">
            <a:solidFill>
              <a:srgbClr val="FF0000"/>
            </a:solidFill>
            <a:prstDash val="solid"/>
            <a:miter lim="400000"/>
            <a:tailEnd type="triangle"/>
          </a:ln>
          <a:effectLst/>
        </p:spPr>
        <p:style>
          <a:lnRef idx="0">
            <a:scrgbClr r="0" g="0" b="0"/>
          </a:lnRef>
          <a:fillRef idx="0">
            <a:scrgbClr r="0" g="0" b="0"/>
          </a:fillRef>
          <a:effectRef idx="0">
            <a:scrgbClr r="0" g="0" b="0"/>
          </a:effectRef>
          <a:fontRef idx="none"/>
        </p:style>
      </p:cxnSp>
      <p:cxnSp>
        <p:nvCxnSpPr>
          <p:cNvPr id="51" name="Straight Arrow Connector 50">
            <a:extLst>
              <a:ext uri="{FF2B5EF4-FFF2-40B4-BE49-F238E27FC236}">
                <a16:creationId xmlns:a16="http://schemas.microsoft.com/office/drawing/2014/main" id="{D1232F1C-823E-664B-B7AD-328E0FF18A01}"/>
              </a:ext>
            </a:extLst>
          </p:cNvPr>
          <p:cNvCxnSpPr>
            <a:cxnSpLocks/>
            <a:stCxn id="14" idx="0"/>
          </p:cNvCxnSpPr>
          <p:nvPr/>
        </p:nvCxnSpPr>
        <p:spPr>
          <a:xfrm flipH="1" flipV="1">
            <a:off x="8085653" y="5839403"/>
            <a:ext cx="568484" cy="1022458"/>
          </a:xfrm>
          <a:prstGeom prst="straightConnector1">
            <a:avLst/>
          </a:prstGeom>
          <a:noFill/>
          <a:ln w="25400" cap="flat">
            <a:solidFill>
              <a:srgbClr val="FF0000"/>
            </a:solidFill>
            <a:prstDash val="solid"/>
            <a:miter lim="400000"/>
            <a:tailEnd type="triangle"/>
          </a:ln>
          <a:effectLst/>
        </p:spPr>
        <p:style>
          <a:lnRef idx="0">
            <a:scrgbClr r="0" g="0" b="0"/>
          </a:lnRef>
          <a:fillRef idx="0">
            <a:scrgbClr r="0" g="0" b="0"/>
          </a:fillRef>
          <a:effectRef idx="0">
            <a:scrgbClr r="0" g="0" b="0"/>
          </a:effectRef>
          <a:fontRef idx="none"/>
        </p:style>
      </p:cxnSp>
      <p:cxnSp>
        <p:nvCxnSpPr>
          <p:cNvPr id="54" name="Straight Arrow Connector 53">
            <a:extLst>
              <a:ext uri="{FF2B5EF4-FFF2-40B4-BE49-F238E27FC236}">
                <a16:creationId xmlns:a16="http://schemas.microsoft.com/office/drawing/2014/main" id="{727AE121-0EC3-884B-952D-9475429613F1}"/>
              </a:ext>
            </a:extLst>
          </p:cNvPr>
          <p:cNvCxnSpPr>
            <a:cxnSpLocks/>
          </p:cNvCxnSpPr>
          <p:nvPr/>
        </p:nvCxnSpPr>
        <p:spPr>
          <a:xfrm flipH="1" flipV="1">
            <a:off x="8585219" y="5760353"/>
            <a:ext cx="1330588" cy="1315004"/>
          </a:xfrm>
          <a:prstGeom prst="straightConnector1">
            <a:avLst/>
          </a:prstGeom>
          <a:noFill/>
          <a:ln w="25400" cap="flat">
            <a:solidFill>
              <a:srgbClr val="FF0000"/>
            </a:solidFill>
            <a:prstDash val="solid"/>
            <a:miter lim="400000"/>
            <a:tailEnd type="triangle"/>
          </a:ln>
          <a:effectLst/>
        </p:spPr>
        <p:style>
          <a:lnRef idx="0">
            <a:scrgbClr r="0" g="0" b="0"/>
          </a:lnRef>
          <a:fillRef idx="0">
            <a:scrgbClr r="0" g="0" b="0"/>
          </a:fillRef>
          <a:effectRef idx="0">
            <a:scrgbClr r="0" g="0" b="0"/>
          </a:effectRef>
          <a:fontRef idx="none"/>
        </p:style>
      </p:cxnSp>
      <p:cxnSp>
        <p:nvCxnSpPr>
          <p:cNvPr id="61" name="Straight Arrow Connector 60">
            <a:extLst>
              <a:ext uri="{FF2B5EF4-FFF2-40B4-BE49-F238E27FC236}">
                <a16:creationId xmlns:a16="http://schemas.microsoft.com/office/drawing/2014/main" id="{78B54DBB-A21D-D94A-BDC4-AEFEC5BF33DB}"/>
              </a:ext>
            </a:extLst>
          </p:cNvPr>
          <p:cNvCxnSpPr>
            <a:cxnSpLocks/>
            <a:stCxn id="16" idx="0"/>
          </p:cNvCxnSpPr>
          <p:nvPr/>
        </p:nvCxnSpPr>
        <p:spPr>
          <a:xfrm flipH="1" flipV="1">
            <a:off x="11666099" y="6311775"/>
            <a:ext cx="240858" cy="550086"/>
          </a:xfrm>
          <a:prstGeom prst="straightConnector1">
            <a:avLst/>
          </a:prstGeom>
          <a:noFill/>
          <a:ln w="25400" cap="flat">
            <a:solidFill>
              <a:srgbClr val="FF0000"/>
            </a:solidFill>
            <a:prstDash val="solid"/>
            <a:miter lim="400000"/>
            <a:tailEnd type="triangle"/>
          </a:ln>
          <a:effectLst/>
        </p:spPr>
        <p:style>
          <a:lnRef idx="0">
            <a:scrgbClr r="0" g="0" b="0"/>
          </a:lnRef>
          <a:fillRef idx="0">
            <a:scrgbClr r="0" g="0" b="0"/>
          </a:fillRef>
          <a:effectRef idx="0">
            <a:scrgbClr r="0" g="0" b="0"/>
          </a:effectRef>
          <a:fontRef idx="none"/>
        </p:style>
      </p:cxnSp>
      <p:cxnSp>
        <p:nvCxnSpPr>
          <p:cNvPr id="64" name="Straight Arrow Connector 63">
            <a:extLst>
              <a:ext uri="{FF2B5EF4-FFF2-40B4-BE49-F238E27FC236}">
                <a16:creationId xmlns:a16="http://schemas.microsoft.com/office/drawing/2014/main" id="{4DA4E485-E3F4-CB40-B349-E26853865603}"/>
              </a:ext>
            </a:extLst>
          </p:cNvPr>
          <p:cNvCxnSpPr>
            <a:cxnSpLocks/>
          </p:cNvCxnSpPr>
          <p:nvPr/>
        </p:nvCxnSpPr>
        <p:spPr>
          <a:xfrm flipH="1" flipV="1">
            <a:off x="9276308" y="5760353"/>
            <a:ext cx="2223646" cy="1467404"/>
          </a:xfrm>
          <a:prstGeom prst="straightConnector1">
            <a:avLst/>
          </a:prstGeom>
          <a:noFill/>
          <a:ln w="25400" cap="flat">
            <a:solidFill>
              <a:srgbClr val="FF0000"/>
            </a:solidFill>
            <a:prstDash val="solid"/>
            <a:miter lim="400000"/>
            <a:tailEnd type="triangle"/>
          </a:ln>
          <a:effectLst/>
        </p:spPr>
        <p:style>
          <a:lnRef idx="0">
            <a:scrgbClr r="0" g="0" b="0"/>
          </a:lnRef>
          <a:fillRef idx="0">
            <a:scrgbClr r="0" g="0" b="0"/>
          </a:fillRef>
          <a:effectRef idx="0">
            <a:scrgbClr r="0" g="0" b="0"/>
          </a:effectRef>
          <a:fontRef idx="none"/>
        </p:style>
      </p:cxnSp>
      <p:grpSp>
        <p:nvGrpSpPr>
          <p:cNvPr id="65" name="Group 64">
            <a:extLst>
              <a:ext uri="{FF2B5EF4-FFF2-40B4-BE49-F238E27FC236}">
                <a16:creationId xmlns:a16="http://schemas.microsoft.com/office/drawing/2014/main" id="{58862112-C290-7249-BE3D-1507A829B42B}"/>
              </a:ext>
            </a:extLst>
          </p:cNvPr>
          <p:cNvGrpSpPr/>
          <p:nvPr/>
        </p:nvGrpSpPr>
        <p:grpSpPr>
          <a:xfrm>
            <a:off x="7700241" y="2558332"/>
            <a:ext cx="2398093" cy="1479477"/>
            <a:chOff x="10091158" y="3876327"/>
            <a:chExt cx="2398093" cy="1479477"/>
          </a:xfrm>
        </p:grpSpPr>
        <p:sp>
          <p:nvSpPr>
            <p:cNvPr id="66" name="Oval 65">
              <a:extLst>
                <a:ext uri="{FF2B5EF4-FFF2-40B4-BE49-F238E27FC236}">
                  <a16:creationId xmlns:a16="http://schemas.microsoft.com/office/drawing/2014/main" id="{64638BC5-39CE-D24D-8E3B-18B36123E3E7}"/>
                </a:ext>
              </a:extLst>
            </p:cNvPr>
            <p:cNvSpPr/>
            <p:nvPr/>
          </p:nvSpPr>
          <p:spPr>
            <a:xfrm>
              <a:off x="10330440" y="3876327"/>
              <a:ext cx="1919530" cy="929390"/>
            </a:xfrm>
            <a:prstGeom prst="ellipse">
              <a:avLst/>
            </a:prstGeom>
            <a:ln/>
          </p:spPr>
          <p:style>
            <a:lnRef idx="2">
              <a:schemeClr val="accent5"/>
            </a:lnRef>
            <a:fillRef idx="1">
              <a:schemeClr val="lt1"/>
            </a:fillRef>
            <a:effectRef idx="0">
              <a:schemeClr val="accent5"/>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FFFFFF"/>
                </a:solidFill>
                <a:effectLst/>
                <a:uFillTx/>
                <a:latin typeface="+mn-lt"/>
                <a:ea typeface="+mn-ea"/>
                <a:cs typeface="+mn-cs"/>
                <a:sym typeface="American Typewriter"/>
              </a:endParaRPr>
            </a:p>
          </p:txBody>
        </p:sp>
        <p:sp>
          <p:nvSpPr>
            <p:cNvPr id="67" name="TextBox 66">
              <a:extLst>
                <a:ext uri="{FF2B5EF4-FFF2-40B4-BE49-F238E27FC236}">
                  <a16:creationId xmlns:a16="http://schemas.microsoft.com/office/drawing/2014/main" id="{AC225935-32F1-CA46-82FD-E6B3715EE542}"/>
                </a:ext>
              </a:extLst>
            </p:cNvPr>
            <p:cNvSpPr txBox="1"/>
            <p:nvPr/>
          </p:nvSpPr>
          <p:spPr>
            <a:xfrm>
              <a:off x="10091158" y="4976213"/>
              <a:ext cx="2398093"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en-US" altLang="ko-KR" sz="1800" b="1" dirty="0">
                  <a:solidFill>
                    <a:schemeClr val="bg1"/>
                  </a:solidFill>
                  <a:latin typeface="Nanum Gothic" panose="020D0604000000000000" pitchFamily="34" charset="-127"/>
                  <a:ea typeface="Nanum Gothic" panose="020D0604000000000000" pitchFamily="34" charset="-127"/>
                </a:rPr>
                <a:t>3</a:t>
              </a:r>
              <a:r>
                <a:rPr lang="en-US" sz="1800" b="1" dirty="0">
                  <a:solidFill>
                    <a:schemeClr val="bg1"/>
                  </a:solidFill>
                  <a:latin typeface="Nanum Gothic" panose="020D0604000000000000" pitchFamily="34" charset="-127"/>
                  <a:ea typeface="Nanum Gothic" panose="020D0604000000000000" pitchFamily="34" charset="-127"/>
                </a:rPr>
                <a:t>. Query BP tr. record</a:t>
              </a:r>
              <a:endParaRPr kumimoji="0" lang="en-US" sz="1800" b="1" i="0" u="none" strike="noStrike" cap="none" spc="0" normalizeH="0" baseline="0" dirty="0">
                <a:ln>
                  <a:noFill/>
                </a:ln>
                <a:solidFill>
                  <a:schemeClr val="bg1"/>
                </a:solidFill>
                <a:effectLst/>
                <a:uFillTx/>
                <a:latin typeface="Nanum Gothic" panose="020D0604000000000000" pitchFamily="34" charset="-127"/>
                <a:ea typeface="Nanum Gothic" panose="020D0604000000000000" pitchFamily="34" charset="-127"/>
                <a:sym typeface="American Typewriter"/>
              </a:endParaRPr>
            </a:p>
          </p:txBody>
        </p:sp>
      </p:grpSp>
      <p:cxnSp>
        <p:nvCxnSpPr>
          <p:cNvPr id="69" name="Straight Arrow Connector 68">
            <a:extLst>
              <a:ext uri="{FF2B5EF4-FFF2-40B4-BE49-F238E27FC236}">
                <a16:creationId xmlns:a16="http://schemas.microsoft.com/office/drawing/2014/main" id="{A684D855-F7BF-CD48-9649-B4207F6FA6A0}"/>
              </a:ext>
            </a:extLst>
          </p:cNvPr>
          <p:cNvCxnSpPr>
            <a:cxnSpLocks/>
          </p:cNvCxnSpPr>
          <p:nvPr/>
        </p:nvCxnSpPr>
        <p:spPr>
          <a:xfrm flipH="1">
            <a:off x="10014424" y="2744959"/>
            <a:ext cx="373707" cy="111533"/>
          </a:xfrm>
          <a:prstGeom prst="straightConnector1">
            <a:avLst/>
          </a:prstGeom>
          <a:noFill/>
          <a:ln w="25400" cap="flat">
            <a:solidFill>
              <a:srgbClr val="FF0000"/>
            </a:solidFill>
            <a:prstDash val="solid"/>
            <a:miter lim="400000"/>
            <a:tailEnd type="triangle"/>
          </a:ln>
          <a:effectLst/>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081781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a:xfrm>
            <a:off x="894080" y="2255913"/>
            <a:ext cx="11379200" cy="3789221"/>
          </a:xfrm>
        </p:spPr>
        <p:txBody>
          <a:bodyPr anchor="ctr">
            <a:normAutofit/>
          </a:bodyPr>
          <a:lstStyle/>
          <a:p>
            <a:pPr marL="342900" indent="-342900">
              <a:spcAft>
                <a:spcPts val="600"/>
              </a:spcAft>
              <a:buFont typeface="Arial" charset="0"/>
              <a:buChar char="•"/>
            </a:pPr>
            <a:r>
              <a:rPr lang="en-US" altLang="ko-KR" sz="2400" b="1" dirty="0"/>
              <a:t>Use case 1</a:t>
            </a:r>
            <a:r>
              <a:rPr lang="en-US" altLang="ko-KR" sz="2400" b="0" dirty="0"/>
              <a:t>: </a:t>
            </a:r>
            <a:r>
              <a:rPr lang="en-US" altLang="ko-KR" sz="2400" dirty="0"/>
              <a:t> </a:t>
            </a:r>
            <a:r>
              <a:rPr lang="ko-KR" altLang="en-US" sz="2400" dirty="0"/>
              <a:t>승인 처리 프로세스 데이터를 유지한다</a:t>
            </a:r>
            <a:r>
              <a:rPr lang="en-US" altLang="ko-KR" sz="2400" dirty="0"/>
              <a:t>. </a:t>
            </a:r>
            <a:r>
              <a:rPr lang="ko-KR" altLang="en-US" sz="2400" dirty="0"/>
              <a:t>식사 데이터 입력 및 업데이트 </a:t>
            </a:r>
            <a:r>
              <a:rPr lang="en-US" altLang="ko-KR" sz="2400" b="0" dirty="0"/>
              <a:t>(</a:t>
            </a:r>
            <a:r>
              <a:rPr lang="ko-KR" altLang="en-US" sz="2400" dirty="0" err="1"/>
              <a:t>인스탄스</a:t>
            </a:r>
            <a:r>
              <a:rPr lang="en-US" altLang="ko-KR" sz="2400" dirty="0"/>
              <a:t>_i</a:t>
            </a:r>
            <a:r>
              <a:rPr lang="en-US" altLang="ko-KR" sz="2400" b="0" dirty="0"/>
              <a:t>d, </a:t>
            </a:r>
            <a:r>
              <a:rPr lang="en-US" altLang="ko-KR" sz="2400" dirty="0" err="1"/>
              <a:t>bp_id</a:t>
            </a:r>
            <a:r>
              <a:rPr lang="en-US" altLang="ko-KR" sz="2400" dirty="0"/>
              <a:t>, </a:t>
            </a:r>
            <a:r>
              <a:rPr lang="en-US" altLang="ko-KR" sz="2400" dirty="0" err="1"/>
              <a:t>pr_id</a:t>
            </a:r>
            <a:r>
              <a:rPr lang="en-US" altLang="ko-KR" sz="2400" dirty="0"/>
              <a:t>,</a:t>
            </a:r>
            <a:r>
              <a:rPr lang="ko-KR" altLang="en-US" sz="2400" dirty="0"/>
              <a:t> </a:t>
            </a:r>
            <a:r>
              <a:rPr lang="en-US" altLang="ko-KR" sz="2400" dirty="0" err="1"/>
              <a:t>student_id</a:t>
            </a:r>
            <a:r>
              <a:rPr lang="en-US" altLang="ko-KR" sz="2400" dirty="0"/>
              <a:t>(</a:t>
            </a:r>
            <a:r>
              <a:rPr lang="ko-KR" altLang="en-US" sz="2400" dirty="0"/>
              <a:t>신청자</a:t>
            </a:r>
            <a:r>
              <a:rPr lang="en-US" altLang="ko-KR" sz="2400" dirty="0"/>
              <a:t>), </a:t>
            </a:r>
            <a:r>
              <a:rPr lang="en-US" altLang="ko-KR" sz="2400" dirty="0" err="1"/>
              <a:t>emp_id</a:t>
            </a:r>
            <a:r>
              <a:rPr lang="en-US" altLang="ko-KR" sz="2400" dirty="0"/>
              <a:t>(</a:t>
            </a:r>
            <a:r>
              <a:rPr lang="ko-KR" altLang="en-US" sz="2400" dirty="0"/>
              <a:t>행위자</a:t>
            </a:r>
            <a:r>
              <a:rPr lang="en-US" altLang="ko-KR" sz="2400" dirty="0"/>
              <a:t>),</a:t>
            </a:r>
            <a:r>
              <a:rPr lang="ko-KR" altLang="en-US" sz="2400" dirty="0"/>
              <a:t> 처리 결과</a:t>
            </a:r>
            <a:r>
              <a:rPr lang="en-US" altLang="ko-KR" sz="2400" dirty="0"/>
              <a:t>,</a:t>
            </a:r>
            <a:r>
              <a:rPr lang="ko-KR" altLang="en-US" sz="2400" dirty="0"/>
              <a:t> </a:t>
            </a:r>
            <a:r>
              <a:rPr lang="ko-KR" altLang="en-US" sz="2400" dirty="0" err="1"/>
              <a:t>처리의견</a:t>
            </a:r>
            <a:r>
              <a:rPr lang="en-US" altLang="ko-KR" sz="2400" b="0" dirty="0"/>
              <a:t>,  </a:t>
            </a:r>
            <a:r>
              <a:rPr lang="ko-KR" altLang="en-US" sz="2400" b="0" dirty="0" err="1"/>
              <a:t>처리시각</a:t>
            </a:r>
            <a:r>
              <a:rPr lang="en-US" altLang="ko-KR" sz="2400" b="0" dirty="0"/>
              <a:t>).</a:t>
            </a:r>
          </a:p>
          <a:p>
            <a:pPr marL="342900" indent="-342900">
              <a:spcAft>
                <a:spcPts val="600"/>
              </a:spcAft>
              <a:buFont typeface="Arial" charset="0"/>
              <a:buChar char="•"/>
            </a:pPr>
            <a:r>
              <a:rPr lang="en-US" altLang="ko-KR" sz="2400" b="1" dirty="0"/>
              <a:t>Use case 2</a:t>
            </a:r>
            <a:r>
              <a:rPr lang="en-US" altLang="ko-KR" sz="2400" b="0" dirty="0"/>
              <a:t>: </a:t>
            </a:r>
            <a:r>
              <a:rPr lang="ko-KR" altLang="en-US" sz="2400" b="0" dirty="0" err="1"/>
              <a:t>학적변경</a:t>
            </a:r>
            <a:r>
              <a:rPr lang="ko-KR" altLang="en-US" sz="2400" dirty="0"/>
              <a:t> 레코드 </a:t>
            </a:r>
            <a:r>
              <a:rPr lang="ko-KR" altLang="en-US" sz="2400" b="0" dirty="0"/>
              <a:t>삽입</a:t>
            </a:r>
            <a:r>
              <a:rPr lang="en-US" altLang="ko-KR" sz="2400" b="0" dirty="0"/>
              <a:t>.</a:t>
            </a:r>
            <a:r>
              <a:rPr lang="ko-KR" altLang="en-US" sz="2400" b="0" dirty="0"/>
              <a:t> </a:t>
            </a:r>
            <a:r>
              <a:rPr lang="en-US" altLang="ko-KR" sz="2400" b="0" dirty="0"/>
              <a:t>(</a:t>
            </a:r>
            <a:r>
              <a:rPr lang="en-US" altLang="ko-KR" sz="2400" b="0" dirty="0" err="1"/>
              <a:t>student_id</a:t>
            </a:r>
            <a:r>
              <a:rPr lang="en-US" altLang="ko-KR" sz="2400" b="0" dirty="0"/>
              <a:t>, </a:t>
            </a:r>
            <a:r>
              <a:rPr lang="ko-KR" altLang="en-US" sz="2400" b="0" dirty="0"/>
              <a:t>휴학</a:t>
            </a:r>
            <a:r>
              <a:rPr lang="en-US" altLang="ko-KR" sz="2400" dirty="0"/>
              <a:t>,</a:t>
            </a:r>
            <a:r>
              <a:rPr lang="ko-KR" altLang="en-US" sz="2400" dirty="0"/>
              <a:t> 사유</a:t>
            </a:r>
            <a:r>
              <a:rPr lang="en-US" altLang="ko-KR" sz="2400" dirty="0"/>
              <a:t>,</a:t>
            </a:r>
            <a:r>
              <a:rPr lang="ko-KR" altLang="en-US" sz="2400" dirty="0"/>
              <a:t> </a:t>
            </a:r>
            <a:r>
              <a:rPr lang="ko-KR" altLang="en-US" sz="2400" dirty="0" err="1"/>
              <a:t>인스탄스</a:t>
            </a:r>
            <a:r>
              <a:rPr lang="en-US" altLang="ko-KR" sz="2400" dirty="0"/>
              <a:t>_id, </a:t>
            </a:r>
            <a:r>
              <a:rPr lang="en-US" altLang="ko-KR" sz="2400" dirty="0" err="1"/>
              <a:t>start_date</a:t>
            </a:r>
            <a:r>
              <a:rPr lang="en-US" altLang="ko-KR" sz="2400" dirty="0"/>
              <a:t>, </a:t>
            </a:r>
            <a:r>
              <a:rPr lang="en-US" altLang="ko-KR" sz="2400" dirty="0" err="1"/>
              <a:t>end_date</a:t>
            </a:r>
            <a:r>
              <a:rPr lang="en-US" altLang="ko-KR" sz="2400" dirty="0"/>
              <a:t>, </a:t>
            </a:r>
            <a:r>
              <a:rPr lang="en-US" altLang="ko-KR" sz="2400" dirty="0" err="1"/>
              <a:t>insert_date</a:t>
            </a:r>
            <a:r>
              <a:rPr lang="en-US" altLang="ko-KR" sz="2400" dirty="0"/>
              <a:t>)</a:t>
            </a:r>
            <a:endParaRPr lang="en-US" altLang="ko-KR" sz="2400" b="0" dirty="0"/>
          </a:p>
          <a:p>
            <a:pPr marL="342900" indent="-342900">
              <a:spcAft>
                <a:spcPts val="600"/>
              </a:spcAft>
              <a:buFont typeface="Arial" charset="0"/>
              <a:buChar char="•"/>
            </a:pPr>
            <a:r>
              <a:rPr lang="en-US" altLang="ko-KR" sz="2400" b="1" dirty="0"/>
              <a:t>Use case 3</a:t>
            </a:r>
            <a:r>
              <a:rPr lang="en-US" altLang="ko-KR" sz="2400" b="0" dirty="0"/>
              <a:t>: </a:t>
            </a:r>
            <a:r>
              <a:rPr lang="ko-KR" altLang="en-US" sz="2400" b="0" dirty="0"/>
              <a:t>승인 처리 프로세스 데이터 검색</a:t>
            </a:r>
            <a:endParaRPr lang="en-US" altLang="ko-KR" sz="2400" b="0" dirty="0"/>
          </a:p>
          <a:p>
            <a:pPr marL="342900" indent="-342900">
              <a:spcAft>
                <a:spcPts val="600"/>
              </a:spcAft>
              <a:buFont typeface="Arial" charset="0"/>
              <a:buChar char="•"/>
            </a:pPr>
            <a:r>
              <a:rPr lang="en-US" altLang="ko-KR" sz="2400" b="1" dirty="0"/>
              <a:t>Use case 4</a:t>
            </a:r>
            <a:r>
              <a:rPr lang="en-US" altLang="ko-KR" sz="2400" b="0" dirty="0"/>
              <a:t>: </a:t>
            </a:r>
            <a:r>
              <a:rPr lang="ko-KR" altLang="en-US" sz="2400" b="0" dirty="0"/>
              <a:t>학생 재학 이력 정보 검색 </a:t>
            </a:r>
            <a:endParaRPr lang="ko-KR" altLang="en-US" sz="2400" dirty="0"/>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31</a:t>
            </a:fld>
            <a:endParaRPr lang="ko-KR" altLang="en-US" dirty="0"/>
          </a:p>
        </p:txBody>
      </p:sp>
      <p:sp>
        <p:nvSpPr>
          <p:cNvPr id="7" name="TextBox 6"/>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are Input Use Cases?</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39390167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b="1" dirty="0">
                <a:latin typeface="Century Gothic" charset="0"/>
                <a:ea typeface="Century Gothic" charset="0"/>
                <a:cs typeface="Century Gothic" charset="0"/>
              </a:rPr>
              <a:t>What is the First Data Model?</a:t>
            </a:r>
            <a:endParaRPr lang="ko-KR" altLang="en-US" b="1" dirty="0">
              <a:latin typeface="Century Gothic" charset="0"/>
              <a:ea typeface="Century Gothic" charset="0"/>
              <a:cs typeface="Century Gothic" charset="0"/>
            </a:endParaRPr>
          </a:p>
        </p:txBody>
      </p:sp>
      <p:sp>
        <p:nvSpPr>
          <p:cNvPr id="3" name="내용 개체 틀 2"/>
          <p:cNvSpPr>
            <a:spLocks noGrp="1"/>
          </p:cNvSpPr>
          <p:nvPr>
            <p:ph idx="1"/>
          </p:nvPr>
        </p:nvSpPr>
        <p:spPr>
          <a:xfrm>
            <a:off x="650239" y="2255518"/>
            <a:ext cx="11704322" cy="1963556"/>
          </a:xfrm>
        </p:spPr>
        <p:txBody>
          <a:bodyPr>
            <a:normAutofit/>
          </a:bodyPr>
          <a:lstStyle/>
          <a:p>
            <a:pPr marL="457200" indent="-457200">
              <a:buFont typeface="Arial" charset="0"/>
              <a:buChar char="•"/>
            </a:pPr>
            <a:r>
              <a:rPr lang="en-US" altLang="ko-KR" sz="3200" b="0" dirty="0">
                <a:latin typeface="나눔고딕" panose="020D0604000000000000" pitchFamily="50" charset="-127"/>
                <a:ea typeface="나눔고딕" panose="020D0604000000000000" pitchFamily="50" charset="-127"/>
              </a:rPr>
              <a:t>We clearly have data about at least two separate things, orders and the types of meals that can be supplied, and so have two classes</a:t>
            </a:r>
          </a:p>
        </p:txBody>
      </p:sp>
      <p:sp>
        <p:nvSpPr>
          <p:cNvPr id="4" name="슬라이드 번호 개체 틀 3"/>
          <p:cNvSpPr>
            <a:spLocks noGrp="1"/>
          </p:cNvSpPr>
          <p:nvPr>
            <p:ph type="sldNum" sz="quarter" idx="12"/>
          </p:nvPr>
        </p:nvSpPr>
        <p:spPr/>
        <p:txBody>
          <a:bodyPr/>
          <a:lstStyle/>
          <a:p>
            <a:fld id="{87E0FCFB-B33F-4CD9-B1B3-4FED43C6D8C2}" type="slidenum">
              <a:rPr lang="ko-KR" altLang="en-US" smtClean="0"/>
              <a:pPr/>
              <a:t>32</a:t>
            </a:fld>
            <a:endParaRPr lang="ko-KR" altLang="en-US" dirty="0"/>
          </a:p>
        </p:txBody>
      </p:sp>
      <p:pic>
        <p:nvPicPr>
          <p:cNvPr id="5" name="그림 4"/>
          <p:cNvPicPr>
            <a:picLocks noChangeAspect="1"/>
          </p:cNvPicPr>
          <p:nvPr/>
        </p:nvPicPr>
        <p:blipFill>
          <a:blip r:embed="rId3"/>
          <a:stretch>
            <a:fillRect/>
          </a:stretch>
        </p:blipFill>
        <p:spPr>
          <a:xfrm>
            <a:off x="3111652" y="4484011"/>
            <a:ext cx="5653653" cy="3194544"/>
          </a:xfrm>
          <a:prstGeom prst="rect">
            <a:avLst/>
          </a:prstGeom>
        </p:spPr>
      </p:pic>
      <p:sp>
        <p:nvSpPr>
          <p:cNvPr id="6" name="TextBox 5"/>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is the First Data Model?</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6689428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b="1" dirty="0">
                <a:latin typeface="Century Gothic" charset="0"/>
                <a:ea typeface="Century Gothic" charset="0"/>
                <a:cs typeface="Century Gothic" charset="0"/>
              </a:rPr>
              <a:t>What is the First Data Model?</a:t>
            </a:r>
            <a:endParaRPr lang="ko-KR" altLang="en-US" b="1" dirty="0">
              <a:latin typeface="Century Gothic" charset="0"/>
              <a:ea typeface="Century Gothic" charset="0"/>
              <a:cs typeface="Century Gothic" charset="0"/>
            </a:endParaRPr>
          </a:p>
        </p:txBody>
      </p:sp>
      <p:sp>
        <p:nvSpPr>
          <p:cNvPr id="3" name="내용 개체 틀 2"/>
          <p:cNvSpPr>
            <a:spLocks noGrp="1"/>
          </p:cNvSpPr>
          <p:nvPr>
            <p:ph idx="1"/>
          </p:nvPr>
        </p:nvSpPr>
        <p:spPr>
          <a:xfrm>
            <a:off x="650239" y="2255518"/>
            <a:ext cx="11704322" cy="1963556"/>
          </a:xfrm>
        </p:spPr>
        <p:txBody>
          <a:bodyPr anchor="ctr">
            <a:normAutofit/>
          </a:bodyPr>
          <a:lstStyle/>
          <a:p>
            <a:pPr marL="457200" indent="-457200">
              <a:buFont typeface="Arial" charset="0"/>
              <a:buChar char="•"/>
            </a:pPr>
            <a:r>
              <a:rPr lang="ko-KR" altLang="en-US" sz="3200" dirty="0">
                <a:latin typeface="나눔고딕" panose="020D0604000000000000" pitchFamily="50" charset="-127"/>
                <a:ea typeface="나눔고딕" panose="020D0604000000000000" pitchFamily="50" charset="-127"/>
              </a:rPr>
              <a:t>최소한 두 객체 업데이트에 관련되며 몇몇 </a:t>
            </a:r>
            <a:r>
              <a:rPr lang="ko-KR" altLang="en-US" sz="3200" dirty="0" err="1">
                <a:latin typeface="나눔고딕" panose="020D0604000000000000" pitchFamily="50" charset="-127"/>
                <a:ea typeface="나눔고딕" panose="020D0604000000000000" pitchFamily="50" charset="-127"/>
              </a:rPr>
              <a:t>알림기능과</a:t>
            </a:r>
            <a:r>
              <a:rPr lang="ko-KR" altLang="en-US" sz="3200" dirty="0">
                <a:latin typeface="나눔고딕" panose="020D0604000000000000" pitchFamily="50" charset="-127"/>
                <a:ea typeface="나눔고딕" panose="020D0604000000000000" pitchFamily="50" charset="-127"/>
              </a:rPr>
              <a:t> 학생 재학 이력 상세 정보에 대한 검색이 필요합니다</a:t>
            </a:r>
            <a:r>
              <a:rPr lang="en-US" altLang="ko-KR" sz="3200" dirty="0">
                <a:latin typeface="나눔고딕" panose="020D0604000000000000" pitchFamily="50" charset="-127"/>
                <a:ea typeface="나눔고딕" panose="020D0604000000000000" pitchFamily="50" charset="-127"/>
              </a:rPr>
              <a:t>.</a:t>
            </a:r>
            <a:endParaRPr lang="en-US" altLang="ko-KR" sz="3200" b="0" dirty="0">
              <a:latin typeface="나눔고딕" panose="020D0604000000000000" pitchFamily="50" charset="-127"/>
              <a:ea typeface="나눔고딕" panose="020D0604000000000000" pitchFamily="50" charset="-127"/>
            </a:endParaRPr>
          </a:p>
        </p:txBody>
      </p:sp>
      <p:sp>
        <p:nvSpPr>
          <p:cNvPr id="4" name="슬라이드 번호 개체 틀 3"/>
          <p:cNvSpPr>
            <a:spLocks noGrp="1"/>
          </p:cNvSpPr>
          <p:nvPr>
            <p:ph type="sldNum" sz="quarter" idx="12"/>
          </p:nvPr>
        </p:nvSpPr>
        <p:spPr/>
        <p:txBody>
          <a:bodyPr/>
          <a:lstStyle/>
          <a:p>
            <a:fld id="{87E0FCFB-B33F-4CD9-B1B3-4FED43C6D8C2}" type="slidenum">
              <a:rPr lang="ko-KR" altLang="en-US" smtClean="0"/>
              <a:pPr/>
              <a:t>33</a:t>
            </a:fld>
            <a:endParaRPr lang="ko-KR" altLang="en-US" dirty="0"/>
          </a:p>
        </p:txBody>
      </p:sp>
      <p:sp>
        <p:nvSpPr>
          <p:cNvPr id="6" name="TextBox 5"/>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is the First Data Model?</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
        <p:nvSpPr>
          <p:cNvPr id="7" name="Rectangle 6">
            <a:extLst>
              <a:ext uri="{FF2B5EF4-FFF2-40B4-BE49-F238E27FC236}">
                <a16:creationId xmlns:a16="http://schemas.microsoft.com/office/drawing/2014/main" id="{07BD2DFB-03EA-C048-B79A-3A021820621C}"/>
              </a:ext>
            </a:extLst>
          </p:cNvPr>
          <p:cNvSpPr/>
          <p:nvPr/>
        </p:nvSpPr>
        <p:spPr>
          <a:xfrm>
            <a:off x="2428407" y="4706911"/>
            <a:ext cx="1902961" cy="3717561"/>
          </a:xfrm>
          <a:prstGeom prst="rect">
            <a:avLst/>
          </a:prstGeom>
          <a:ln>
            <a:solidFill>
              <a:srgbClr val="FF0000"/>
            </a:solidFill>
          </a:ln>
        </p:spPr>
        <p:style>
          <a:lnRef idx="2">
            <a:schemeClr val="accent5"/>
          </a:lnRef>
          <a:fillRef idx="1">
            <a:schemeClr val="lt1"/>
          </a:fillRef>
          <a:effectRef idx="0">
            <a:schemeClr val="accent5"/>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FFFFFF"/>
              </a:solidFill>
              <a:effectLst/>
              <a:uFillTx/>
              <a:latin typeface="+mn-lt"/>
              <a:ea typeface="+mn-ea"/>
              <a:cs typeface="+mn-cs"/>
              <a:sym typeface="American Typewriter"/>
            </a:endParaRPr>
          </a:p>
        </p:txBody>
      </p:sp>
      <p:cxnSp>
        <p:nvCxnSpPr>
          <p:cNvPr id="9" name="Straight Connector 8">
            <a:extLst>
              <a:ext uri="{FF2B5EF4-FFF2-40B4-BE49-F238E27FC236}">
                <a16:creationId xmlns:a16="http://schemas.microsoft.com/office/drawing/2014/main" id="{7013A130-6FE2-C04E-82EC-906179160098}"/>
              </a:ext>
            </a:extLst>
          </p:cNvPr>
          <p:cNvCxnSpPr/>
          <p:nvPr/>
        </p:nvCxnSpPr>
        <p:spPr>
          <a:xfrm>
            <a:off x="2428407" y="5351489"/>
            <a:ext cx="1902961" cy="0"/>
          </a:xfrm>
          <a:prstGeom prst="line">
            <a:avLst/>
          </a:prstGeom>
          <a:noFill/>
          <a:ln w="25400" cap="flat">
            <a:solidFill>
              <a:srgbClr val="FF0000"/>
            </a:solidFill>
            <a:prstDash val="solid"/>
            <a:miter lim="400000"/>
          </a:ln>
          <a:effectLst/>
        </p:spPr>
        <p:style>
          <a:lnRef idx="0">
            <a:scrgbClr r="0" g="0" b="0"/>
          </a:lnRef>
          <a:fillRef idx="0">
            <a:scrgbClr r="0" g="0" b="0"/>
          </a:fillRef>
          <a:effectRef idx="0">
            <a:scrgbClr r="0" g="0" b="0"/>
          </a:effectRef>
          <a:fontRef idx="none"/>
        </p:style>
      </p:cxnSp>
      <p:sp>
        <p:nvSpPr>
          <p:cNvPr id="10" name="TextBox 9">
            <a:extLst>
              <a:ext uri="{FF2B5EF4-FFF2-40B4-BE49-F238E27FC236}">
                <a16:creationId xmlns:a16="http://schemas.microsoft.com/office/drawing/2014/main" id="{E705F938-9D07-A544-9817-DAD50AFAD71E}"/>
              </a:ext>
            </a:extLst>
          </p:cNvPr>
          <p:cNvSpPr txBox="1"/>
          <p:nvPr/>
        </p:nvSpPr>
        <p:spPr>
          <a:xfrm>
            <a:off x="2751509" y="4793238"/>
            <a:ext cx="1256755" cy="47192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ko-KR" altLang="en-US" sz="2400" dirty="0">
                <a:solidFill>
                  <a:schemeClr val="bg1"/>
                </a:solidFill>
                <a:latin typeface="Nanum Gothic" panose="020D0604000000000000" pitchFamily="34" charset="-127"/>
                <a:ea typeface="Nanum Gothic" panose="020D0604000000000000" pitchFamily="34" charset="-127"/>
              </a:rPr>
              <a:t>업무처리</a:t>
            </a:r>
            <a:endParaRPr kumimoji="0" lang="en-US" sz="2400" b="0" i="0" u="none" strike="noStrike" cap="none" spc="0" normalizeH="0" baseline="0" dirty="0">
              <a:ln>
                <a:noFill/>
              </a:ln>
              <a:solidFill>
                <a:schemeClr val="bg1"/>
              </a:solidFill>
              <a:effectLst/>
              <a:uFillTx/>
              <a:latin typeface="Nanum Gothic" panose="020D0604000000000000" pitchFamily="34" charset="-127"/>
              <a:ea typeface="Nanum Gothic" panose="020D0604000000000000" pitchFamily="34" charset="-127"/>
              <a:sym typeface="American Typewriter"/>
            </a:endParaRPr>
          </a:p>
        </p:txBody>
      </p:sp>
      <p:sp>
        <p:nvSpPr>
          <p:cNvPr id="11" name="TextBox 10">
            <a:extLst>
              <a:ext uri="{FF2B5EF4-FFF2-40B4-BE49-F238E27FC236}">
                <a16:creationId xmlns:a16="http://schemas.microsoft.com/office/drawing/2014/main" id="{126B0B9F-C693-DB4D-9F50-22B33B99CA77}"/>
              </a:ext>
            </a:extLst>
          </p:cNvPr>
          <p:cNvSpPr txBox="1"/>
          <p:nvPr/>
        </p:nvSpPr>
        <p:spPr>
          <a:xfrm>
            <a:off x="2751509" y="5728689"/>
            <a:ext cx="1359346" cy="231858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algn="l" rtl="0" latinLnBrk="1" hangingPunct="0"/>
            <a:r>
              <a:rPr lang="ko-KR" altLang="en-US" sz="1800" dirty="0" err="1">
                <a:solidFill>
                  <a:schemeClr val="bg1"/>
                </a:solidFill>
                <a:latin typeface="Nanum Gothic" panose="020D0604000000000000" pitchFamily="34" charset="-127"/>
                <a:ea typeface="Nanum Gothic" panose="020D0604000000000000" pitchFamily="34" charset="-127"/>
              </a:rPr>
              <a:t>인스탄스</a:t>
            </a:r>
            <a:r>
              <a:rPr lang="en-US" altLang="ko-KR" sz="1800" dirty="0">
                <a:solidFill>
                  <a:schemeClr val="bg1"/>
                </a:solidFill>
                <a:latin typeface="Nanum Gothic" panose="020D0604000000000000" pitchFamily="34" charset="-127"/>
                <a:ea typeface="Nanum Gothic" panose="020D0604000000000000" pitchFamily="34" charset="-127"/>
              </a:rPr>
              <a:t>_Id,</a:t>
            </a:r>
          </a:p>
          <a:p>
            <a:pPr algn="l" rtl="0" latinLnBrk="1" hangingPunct="0"/>
            <a:r>
              <a:rPr lang="en-US" sz="1800" dirty="0" err="1">
                <a:solidFill>
                  <a:schemeClr val="bg1"/>
                </a:solidFill>
                <a:latin typeface="Nanum Gothic" panose="020D0604000000000000" pitchFamily="34" charset="-127"/>
                <a:ea typeface="Nanum Gothic" panose="020D0604000000000000" pitchFamily="34" charset="-127"/>
              </a:rPr>
              <a:t>bp_id</a:t>
            </a:r>
            <a:r>
              <a:rPr lang="en-US" sz="1800" dirty="0">
                <a:solidFill>
                  <a:schemeClr val="bg1"/>
                </a:solidFill>
                <a:latin typeface="Nanum Gothic" panose="020D0604000000000000" pitchFamily="34" charset="-127"/>
                <a:ea typeface="Nanum Gothic" panose="020D0604000000000000" pitchFamily="34" charset="-127"/>
              </a:rPr>
              <a:t>,</a:t>
            </a:r>
          </a:p>
          <a:p>
            <a:pPr algn="l" rtl="0" latinLnBrk="1" hangingPunct="0"/>
            <a:r>
              <a:rPr lang="en-US" sz="1800" dirty="0" err="1">
                <a:solidFill>
                  <a:schemeClr val="bg1"/>
                </a:solidFill>
                <a:latin typeface="Nanum Gothic" panose="020D0604000000000000" pitchFamily="34" charset="-127"/>
                <a:ea typeface="Nanum Gothic" panose="020D0604000000000000" pitchFamily="34" charset="-127"/>
              </a:rPr>
              <a:t>pr_id</a:t>
            </a:r>
            <a:r>
              <a:rPr lang="en-US" sz="1800" dirty="0">
                <a:solidFill>
                  <a:schemeClr val="bg1"/>
                </a:solidFill>
                <a:latin typeface="Nanum Gothic" panose="020D0604000000000000" pitchFamily="34" charset="-127"/>
                <a:ea typeface="Nanum Gothic" panose="020D0604000000000000" pitchFamily="34" charset="-127"/>
              </a:rPr>
              <a:t>,</a:t>
            </a:r>
          </a:p>
          <a:p>
            <a:pPr algn="l" rtl="0" latinLnBrk="1" hangingPunct="0"/>
            <a:r>
              <a:rPr lang="en-US" sz="1800" dirty="0" err="1">
                <a:solidFill>
                  <a:schemeClr val="bg1"/>
                </a:solidFill>
                <a:latin typeface="Nanum Gothic" panose="020D0604000000000000" pitchFamily="34" charset="-127"/>
                <a:ea typeface="Nanum Gothic" panose="020D0604000000000000" pitchFamily="34" charset="-127"/>
              </a:rPr>
              <a:t>student_id</a:t>
            </a:r>
            <a:r>
              <a:rPr lang="en-US" sz="1800" dirty="0">
                <a:solidFill>
                  <a:schemeClr val="bg1"/>
                </a:solidFill>
                <a:latin typeface="Nanum Gothic" panose="020D0604000000000000" pitchFamily="34" charset="-127"/>
                <a:ea typeface="Nanum Gothic" panose="020D0604000000000000" pitchFamily="34" charset="-127"/>
              </a:rPr>
              <a:t>,</a:t>
            </a:r>
          </a:p>
          <a:p>
            <a:pPr algn="l" rtl="0" latinLnBrk="1" hangingPunct="0"/>
            <a:r>
              <a:rPr lang="en-US" sz="1800" dirty="0" err="1">
                <a:solidFill>
                  <a:schemeClr val="bg1"/>
                </a:solidFill>
                <a:latin typeface="Nanum Gothic" panose="020D0604000000000000" pitchFamily="34" charset="-127"/>
                <a:ea typeface="Nanum Gothic" panose="020D0604000000000000" pitchFamily="34" charset="-127"/>
              </a:rPr>
              <a:t>emp_id</a:t>
            </a:r>
            <a:r>
              <a:rPr lang="en-US" sz="1800" dirty="0">
                <a:solidFill>
                  <a:schemeClr val="bg1"/>
                </a:solidFill>
                <a:latin typeface="Nanum Gothic" panose="020D0604000000000000" pitchFamily="34" charset="-127"/>
                <a:ea typeface="Nanum Gothic" panose="020D0604000000000000" pitchFamily="34" charset="-127"/>
              </a:rPr>
              <a:t>,</a:t>
            </a:r>
          </a:p>
          <a:p>
            <a:pPr algn="l" rtl="0" latinLnBrk="1" hangingPunct="0"/>
            <a:r>
              <a:rPr lang="ko-KR" altLang="en-US" sz="1800" dirty="0">
                <a:solidFill>
                  <a:schemeClr val="bg1"/>
                </a:solidFill>
                <a:latin typeface="Nanum Gothic" panose="020D0604000000000000" pitchFamily="34" charset="-127"/>
                <a:ea typeface="Nanum Gothic" panose="020D0604000000000000" pitchFamily="34" charset="-127"/>
              </a:rPr>
              <a:t>처리결과</a:t>
            </a:r>
            <a:r>
              <a:rPr lang="en-US" altLang="ko-KR" sz="1800" dirty="0">
                <a:solidFill>
                  <a:schemeClr val="bg1"/>
                </a:solidFill>
                <a:latin typeface="Nanum Gothic" panose="020D0604000000000000" pitchFamily="34" charset="-127"/>
                <a:ea typeface="Nanum Gothic" panose="020D0604000000000000" pitchFamily="34" charset="-127"/>
              </a:rPr>
              <a:t>,</a:t>
            </a:r>
            <a:endParaRPr lang="en-US" sz="1800" dirty="0">
              <a:solidFill>
                <a:schemeClr val="bg1"/>
              </a:solidFill>
              <a:latin typeface="Nanum Gothic" panose="020D0604000000000000" pitchFamily="34" charset="-127"/>
              <a:ea typeface="Nanum Gothic" panose="020D0604000000000000" pitchFamily="34" charset="-127"/>
            </a:endParaRPr>
          </a:p>
          <a:p>
            <a:pPr algn="l" rtl="0" latinLnBrk="1" hangingPunct="0"/>
            <a:r>
              <a:rPr lang="ko-KR" altLang="en-US" sz="1800" dirty="0" err="1">
                <a:solidFill>
                  <a:schemeClr val="bg1"/>
                </a:solidFill>
                <a:latin typeface="Nanum Gothic" panose="020D0604000000000000" pitchFamily="34" charset="-127"/>
                <a:ea typeface="Nanum Gothic" panose="020D0604000000000000" pitchFamily="34" charset="-127"/>
              </a:rPr>
              <a:t>처리의견</a:t>
            </a:r>
            <a:r>
              <a:rPr lang="en-US" altLang="ko-KR" sz="1800" dirty="0">
                <a:solidFill>
                  <a:schemeClr val="bg1"/>
                </a:solidFill>
                <a:latin typeface="Nanum Gothic" panose="020D0604000000000000" pitchFamily="34" charset="-127"/>
                <a:ea typeface="Nanum Gothic" panose="020D0604000000000000" pitchFamily="34" charset="-127"/>
              </a:rPr>
              <a:t>,</a:t>
            </a:r>
          </a:p>
          <a:p>
            <a:pPr algn="l" rtl="0" latinLnBrk="1" hangingPunct="0"/>
            <a:r>
              <a:rPr lang="ko-KR" altLang="en-US" sz="1800" dirty="0" err="1">
                <a:solidFill>
                  <a:schemeClr val="bg1"/>
                </a:solidFill>
                <a:latin typeface="Nanum Gothic" panose="020D0604000000000000" pitchFamily="34" charset="-127"/>
                <a:ea typeface="Nanum Gothic" panose="020D0604000000000000" pitchFamily="34" charset="-127"/>
              </a:rPr>
              <a:t>처리시각</a:t>
            </a:r>
            <a:endParaRPr lang="en-US" sz="1800" dirty="0">
              <a:solidFill>
                <a:schemeClr val="bg1"/>
              </a:solidFill>
              <a:latin typeface="Nanum Gothic" panose="020D0604000000000000" pitchFamily="34" charset="-127"/>
              <a:ea typeface="Nanum Gothic" panose="020D0604000000000000" pitchFamily="34" charset="-127"/>
            </a:endParaRPr>
          </a:p>
        </p:txBody>
      </p:sp>
      <p:sp>
        <p:nvSpPr>
          <p:cNvPr id="12" name="Rectangle 11">
            <a:extLst>
              <a:ext uri="{FF2B5EF4-FFF2-40B4-BE49-F238E27FC236}">
                <a16:creationId xmlns:a16="http://schemas.microsoft.com/office/drawing/2014/main" id="{E9CF393A-B45A-E242-857E-AB9E975809F8}"/>
              </a:ext>
            </a:extLst>
          </p:cNvPr>
          <p:cNvSpPr/>
          <p:nvPr/>
        </p:nvSpPr>
        <p:spPr>
          <a:xfrm>
            <a:off x="7707443" y="4711082"/>
            <a:ext cx="1902961" cy="3717561"/>
          </a:xfrm>
          <a:prstGeom prst="rect">
            <a:avLst/>
          </a:prstGeom>
          <a:ln>
            <a:solidFill>
              <a:srgbClr val="FF0000"/>
            </a:solidFill>
          </a:ln>
        </p:spPr>
        <p:style>
          <a:lnRef idx="2">
            <a:schemeClr val="accent5"/>
          </a:lnRef>
          <a:fillRef idx="1">
            <a:schemeClr val="lt1"/>
          </a:fillRef>
          <a:effectRef idx="0">
            <a:schemeClr val="accent5"/>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FFFFFF"/>
              </a:solidFill>
              <a:effectLst/>
              <a:uFillTx/>
              <a:latin typeface="+mn-lt"/>
              <a:ea typeface="+mn-ea"/>
              <a:cs typeface="+mn-cs"/>
              <a:sym typeface="American Typewriter"/>
            </a:endParaRPr>
          </a:p>
        </p:txBody>
      </p:sp>
      <p:cxnSp>
        <p:nvCxnSpPr>
          <p:cNvPr id="13" name="Straight Connector 12">
            <a:extLst>
              <a:ext uri="{FF2B5EF4-FFF2-40B4-BE49-F238E27FC236}">
                <a16:creationId xmlns:a16="http://schemas.microsoft.com/office/drawing/2014/main" id="{478B545A-16C2-734B-B7E3-DDAC97EF0B41}"/>
              </a:ext>
            </a:extLst>
          </p:cNvPr>
          <p:cNvCxnSpPr/>
          <p:nvPr/>
        </p:nvCxnSpPr>
        <p:spPr>
          <a:xfrm>
            <a:off x="7707443" y="5355660"/>
            <a:ext cx="1902961" cy="0"/>
          </a:xfrm>
          <a:prstGeom prst="line">
            <a:avLst/>
          </a:prstGeom>
          <a:noFill/>
          <a:ln w="25400" cap="flat">
            <a:solidFill>
              <a:srgbClr val="FF0000"/>
            </a:solidFill>
            <a:prstDash val="solid"/>
            <a:miter lim="400000"/>
          </a:ln>
          <a:effectLst/>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2C4DD181-4B8E-6545-8E5D-27CE697CC02B}"/>
              </a:ext>
            </a:extLst>
          </p:cNvPr>
          <p:cNvSpPr txBox="1"/>
          <p:nvPr/>
        </p:nvSpPr>
        <p:spPr>
          <a:xfrm>
            <a:off x="8030546" y="4797409"/>
            <a:ext cx="1256755" cy="47192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ko-KR" altLang="en-US" sz="2400" dirty="0" err="1">
                <a:solidFill>
                  <a:schemeClr val="bg1"/>
                </a:solidFill>
                <a:latin typeface="Nanum Gothic" panose="020D0604000000000000" pitchFamily="34" charset="-127"/>
                <a:ea typeface="Nanum Gothic" panose="020D0604000000000000" pitchFamily="34" charset="-127"/>
              </a:rPr>
              <a:t>학적변경</a:t>
            </a:r>
            <a:endParaRPr kumimoji="0" lang="en-US" sz="2400" b="0" i="0" u="none" strike="noStrike" cap="none" spc="0" normalizeH="0" baseline="0" dirty="0">
              <a:ln>
                <a:noFill/>
              </a:ln>
              <a:solidFill>
                <a:schemeClr val="bg1"/>
              </a:solidFill>
              <a:effectLst/>
              <a:uFillTx/>
              <a:latin typeface="Nanum Gothic" panose="020D0604000000000000" pitchFamily="34" charset="-127"/>
              <a:ea typeface="Nanum Gothic" panose="020D0604000000000000" pitchFamily="34" charset="-127"/>
              <a:sym typeface="American Typewriter"/>
            </a:endParaRPr>
          </a:p>
        </p:txBody>
      </p:sp>
      <p:sp>
        <p:nvSpPr>
          <p:cNvPr id="15" name="TextBox 14">
            <a:extLst>
              <a:ext uri="{FF2B5EF4-FFF2-40B4-BE49-F238E27FC236}">
                <a16:creationId xmlns:a16="http://schemas.microsoft.com/office/drawing/2014/main" id="{AE894D4E-0E85-DF40-AEB4-63C9C607E38E}"/>
              </a:ext>
            </a:extLst>
          </p:cNvPr>
          <p:cNvSpPr txBox="1"/>
          <p:nvPr/>
        </p:nvSpPr>
        <p:spPr>
          <a:xfrm>
            <a:off x="8030546" y="5590190"/>
            <a:ext cx="1365758" cy="231858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algn="l" rtl="0" latinLnBrk="1" hangingPunct="0"/>
            <a:r>
              <a:rPr lang="en-US" altLang="ko-KR" sz="1800" dirty="0" err="1">
                <a:solidFill>
                  <a:schemeClr val="bg1"/>
                </a:solidFill>
                <a:latin typeface="Nanum Gothic" panose="020D0604000000000000" pitchFamily="34" charset="-127"/>
                <a:ea typeface="Nanum Gothic" panose="020D0604000000000000" pitchFamily="34" charset="-127"/>
              </a:rPr>
              <a:t>student_id</a:t>
            </a:r>
            <a:r>
              <a:rPr lang="en-US" altLang="ko-KR" sz="1800" dirty="0">
                <a:solidFill>
                  <a:schemeClr val="bg1"/>
                </a:solidFill>
                <a:latin typeface="Nanum Gothic" panose="020D0604000000000000" pitchFamily="34" charset="-127"/>
                <a:ea typeface="Nanum Gothic" panose="020D0604000000000000" pitchFamily="34" charset="-127"/>
              </a:rPr>
              <a:t>, </a:t>
            </a:r>
          </a:p>
          <a:p>
            <a:pPr algn="l" rtl="0" latinLnBrk="1" hangingPunct="0"/>
            <a:r>
              <a:rPr lang="ko-KR" altLang="en-US" sz="1800" dirty="0">
                <a:solidFill>
                  <a:schemeClr val="bg1"/>
                </a:solidFill>
                <a:latin typeface="Nanum Gothic" panose="020D0604000000000000" pitchFamily="34" charset="-127"/>
                <a:ea typeface="Nanum Gothic" panose="020D0604000000000000" pitchFamily="34" charset="-127"/>
              </a:rPr>
              <a:t>휴학</a:t>
            </a:r>
            <a:r>
              <a:rPr lang="en-US" altLang="ko-KR" sz="1800" dirty="0">
                <a:solidFill>
                  <a:schemeClr val="bg1"/>
                </a:solidFill>
                <a:latin typeface="Nanum Gothic" panose="020D0604000000000000" pitchFamily="34" charset="-127"/>
                <a:ea typeface="Nanum Gothic" panose="020D0604000000000000" pitchFamily="34" charset="-127"/>
              </a:rPr>
              <a:t>,</a:t>
            </a:r>
            <a:r>
              <a:rPr lang="ko-KR" altLang="en-US" sz="1800" dirty="0">
                <a:solidFill>
                  <a:schemeClr val="bg1"/>
                </a:solidFill>
                <a:latin typeface="Nanum Gothic" panose="020D0604000000000000" pitchFamily="34" charset="-127"/>
                <a:ea typeface="Nanum Gothic" panose="020D0604000000000000" pitchFamily="34" charset="-127"/>
              </a:rPr>
              <a:t> </a:t>
            </a:r>
            <a:endParaRPr lang="en-US" altLang="ko-KR" sz="1800" dirty="0">
              <a:solidFill>
                <a:schemeClr val="bg1"/>
              </a:solidFill>
              <a:latin typeface="Nanum Gothic" panose="020D0604000000000000" pitchFamily="34" charset="-127"/>
              <a:ea typeface="Nanum Gothic" panose="020D0604000000000000" pitchFamily="34" charset="-127"/>
            </a:endParaRPr>
          </a:p>
          <a:p>
            <a:pPr algn="l" rtl="0" latinLnBrk="1" hangingPunct="0"/>
            <a:r>
              <a:rPr lang="ko-KR" altLang="en-US" sz="1800" dirty="0">
                <a:solidFill>
                  <a:schemeClr val="bg1"/>
                </a:solidFill>
                <a:latin typeface="Nanum Gothic" panose="020D0604000000000000" pitchFamily="34" charset="-127"/>
                <a:ea typeface="Nanum Gothic" panose="020D0604000000000000" pitchFamily="34" charset="-127"/>
              </a:rPr>
              <a:t>사유</a:t>
            </a:r>
            <a:r>
              <a:rPr lang="en-US" altLang="ko-KR" sz="1800" dirty="0">
                <a:solidFill>
                  <a:schemeClr val="bg1"/>
                </a:solidFill>
                <a:latin typeface="Nanum Gothic" panose="020D0604000000000000" pitchFamily="34" charset="-127"/>
                <a:ea typeface="Nanum Gothic" panose="020D0604000000000000" pitchFamily="34" charset="-127"/>
              </a:rPr>
              <a:t>,</a:t>
            </a:r>
          </a:p>
          <a:p>
            <a:pPr algn="l" rtl="0" latinLnBrk="1" hangingPunct="0"/>
            <a:r>
              <a:rPr lang="ko-KR" altLang="en-US" sz="1800" dirty="0">
                <a:solidFill>
                  <a:schemeClr val="bg1"/>
                </a:solidFill>
                <a:latin typeface="Nanum Gothic" panose="020D0604000000000000" pitchFamily="34" charset="-127"/>
                <a:ea typeface="Nanum Gothic" panose="020D0604000000000000" pitchFamily="34" charset="-127"/>
              </a:rPr>
              <a:t>증빙</a:t>
            </a:r>
            <a:endParaRPr lang="en-US" altLang="ko-KR" sz="1800" dirty="0">
              <a:solidFill>
                <a:schemeClr val="bg1"/>
              </a:solidFill>
              <a:latin typeface="Nanum Gothic" panose="020D0604000000000000" pitchFamily="34" charset="-127"/>
              <a:ea typeface="Nanum Gothic" panose="020D0604000000000000" pitchFamily="34" charset="-127"/>
            </a:endParaRPr>
          </a:p>
          <a:p>
            <a:pPr algn="l" rtl="0" latinLnBrk="1" hangingPunct="0"/>
            <a:r>
              <a:rPr lang="ko-KR" altLang="en-US" sz="1800" dirty="0" err="1">
                <a:solidFill>
                  <a:schemeClr val="bg1"/>
                </a:solidFill>
                <a:latin typeface="Nanum Gothic" panose="020D0604000000000000" pitchFamily="34" charset="-127"/>
                <a:ea typeface="Nanum Gothic" panose="020D0604000000000000" pitchFamily="34" charset="-127"/>
              </a:rPr>
              <a:t>인스탄스</a:t>
            </a:r>
            <a:r>
              <a:rPr lang="en-US" altLang="ko-KR" sz="1800" dirty="0">
                <a:solidFill>
                  <a:schemeClr val="bg1"/>
                </a:solidFill>
                <a:latin typeface="Nanum Gothic" panose="020D0604000000000000" pitchFamily="34" charset="-127"/>
                <a:ea typeface="Nanum Gothic" panose="020D0604000000000000" pitchFamily="34" charset="-127"/>
              </a:rPr>
              <a:t>_Id,</a:t>
            </a:r>
          </a:p>
          <a:p>
            <a:pPr algn="l" rtl="0" latinLnBrk="1" hangingPunct="0"/>
            <a:r>
              <a:rPr lang="en-US" altLang="ko-KR" sz="1800" dirty="0" err="1">
                <a:solidFill>
                  <a:schemeClr val="bg1"/>
                </a:solidFill>
                <a:latin typeface="Nanum Gothic" panose="020D0604000000000000" pitchFamily="34" charset="-127"/>
                <a:ea typeface="Nanum Gothic" panose="020D0604000000000000" pitchFamily="34" charset="-127"/>
              </a:rPr>
              <a:t>start_date</a:t>
            </a:r>
            <a:r>
              <a:rPr lang="en-US" altLang="ko-KR" sz="1800" dirty="0">
                <a:solidFill>
                  <a:schemeClr val="bg1"/>
                </a:solidFill>
                <a:latin typeface="Nanum Gothic" panose="020D0604000000000000" pitchFamily="34" charset="-127"/>
                <a:ea typeface="Nanum Gothic" panose="020D0604000000000000" pitchFamily="34" charset="-127"/>
              </a:rPr>
              <a:t>, </a:t>
            </a:r>
          </a:p>
          <a:p>
            <a:pPr algn="l" rtl="0" latinLnBrk="1" hangingPunct="0"/>
            <a:r>
              <a:rPr lang="en-US" altLang="ko-KR" sz="1800" dirty="0" err="1">
                <a:solidFill>
                  <a:schemeClr val="bg1"/>
                </a:solidFill>
                <a:latin typeface="Nanum Gothic" panose="020D0604000000000000" pitchFamily="34" charset="-127"/>
                <a:ea typeface="Nanum Gothic" panose="020D0604000000000000" pitchFamily="34" charset="-127"/>
              </a:rPr>
              <a:t>end_date</a:t>
            </a:r>
            <a:r>
              <a:rPr lang="en-US" altLang="ko-KR" sz="1800" dirty="0">
                <a:solidFill>
                  <a:schemeClr val="bg1"/>
                </a:solidFill>
                <a:latin typeface="Nanum Gothic" panose="020D0604000000000000" pitchFamily="34" charset="-127"/>
                <a:ea typeface="Nanum Gothic" panose="020D0604000000000000" pitchFamily="34" charset="-127"/>
              </a:rPr>
              <a:t>, </a:t>
            </a:r>
          </a:p>
          <a:p>
            <a:pPr algn="l" rtl="0" latinLnBrk="1" hangingPunct="0"/>
            <a:r>
              <a:rPr lang="en-US" altLang="ko-KR" sz="1800" dirty="0" err="1">
                <a:solidFill>
                  <a:schemeClr val="bg1"/>
                </a:solidFill>
                <a:latin typeface="Nanum Gothic" panose="020D0604000000000000" pitchFamily="34" charset="-127"/>
                <a:ea typeface="Nanum Gothic" panose="020D0604000000000000" pitchFamily="34" charset="-127"/>
              </a:rPr>
              <a:t>insert_date</a:t>
            </a:r>
            <a:r>
              <a:rPr lang="en-US" sz="1800" dirty="0">
                <a:solidFill>
                  <a:schemeClr val="bg1"/>
                </a:solidFill>
                <a:latin typeface="Nanum Gothic" panose="020D0604000000000000" pitchFamily="34" charset="-127"/>
                <a:ea typeface="Nanum Gothic" panose="020D0604000000000000" pitchFamily="34" charset="-127"/>
              </a:rPr>
              <a:t>,</a:t>
            </a:r>
          </a:p>
        </p:txBody>
      </p:sp>
      <p:cxnSp>
        <p:nvCxnSpPr>
          <p:cNvPr id="17" name="Straight Arrow Connector 16">
            <a:extLst>
              <a:ext uri="{FF2B5EF4-FFF2-40B4-BE49-F238E27FC236}">
                <a16:creationId xmlns:a16="http://schemas.microsoft.com/office/drawing/2014/main" id="{C99BC0C7-B718-3F4B-93C1-B35418E595A9}"/>
              </a:ext>
            </a:extLst>
          </p:cNvPr>
          <p:cNvCxnSpPr>
            <a:stCxn id="7" idx="3"/>
            <a:endCxn id="12" idx="1"/>
          </p:cNvCxnSpPr>
          <p:nvPr/>
        </p:nvCxnSpPr>
        <p:spPr>
          <a:xfrm>
            <a:off x="4331368" y="6565692"/>
            <a:ext cx="3376075" cy="4171"/>
          </a:xfrm>
          <a:prstGeom prst="straightConnector1">
            <a:avLst/>
          </a:prstGeom>
          <a:noFill/>
          <a:ln w="25400" cap="flat">
            <a:solidFill>
              <a:srgbClr val="FF0000"/>
            </a:solidFill>
            <a:prstDash val="solid"/>
            <a:miter lim="400000"/>
            <a:headEnd type="triangle"/>
            <a:tailEnd type="triangle"/>
          </a:ln>
          <a:effectLst/>
        </p:spPr>
        <p:style>
          <a:lnRef idx="0">
            <a:scrgbClr r="0" g="0" b="0"/>
          </a:lnRef>
          <a:fillRef idx="0">
            <a:scrgbClr r="0" g="0" b="0"/>
          </a:fillRef>
          <a:effectRef idx="0">
            <a:scrgbClr r="0" g="0" b="0"/>
          </a:effectRef>
          <a:fontRef idx="none"/>
        </p:style>
      </p:cxnSp>
      <p:sp>
        <p:nvSpPr>
          <p:cNvPr id="18" name="TextBox 17">
            <a:extLst>
              <a:ext uri="{FF2B5EF4-FFF2-40B4-BE49-F238E27FC236}">
                <a16:creationId xmlns:a16="http://schemas.microsoft.com/office/drawing/2014/main" id="{42CA14E1-474B-E542-B3D3-6EA9C3E35FC8}"/>
              </a:ext>
            </a:extLst>
          </p:cNvPr>
          <p:cNvSpPr txBox="1"/>
          <p:nvPr/>
        </p:nvSpPr>
        <p:spPr>
          <a:xfrm>
            <a:off x="4433957" y="6047864"/>
            <a:ext cx="490520" cy="41036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2000" b="1" i="0" u="none" strike="noStrike" cap="none" spc="0" normalizeH="0" baseline="0" dirty="0">
                <a:ln>
                  <a:noFill/>
                </a:ln>
                <a:solidFill>
                  <a:schemeClr val="bg1"/>
                </a:solidFill>
                <a:effectLst/>
                <a:uFillTx/>
                <a:latin typeface="Nanum Gothic" panose="020D0604000000000000" pitchFamily="34" charset="-127"/>
                <a:ea typeface="Nanum Gothic" panose="020D0604000000000000" pitchFamily="34" charset="-127"/>
                <a:sym typeface="American Typewriter"/>
              </a:rPr>
              <a:t>1:n</a:t>
            </a:r>
          </a:p>
        </p:txBody>
      </p:sp>
      <p:sp>
        <p:nvSpPr>
          <p:cNvPr id="19" name="TextBox 18">
            <a:extLst>
              <a:ext uri="{FF2B5EF4-FFF2-40B4-BE49-F238E27FC236}">
                <a16:creationId xmlns:a16="http://schemas.microsoft.com/office/drawing/2014/main" id="{552098DF-DFEB-754F-83F7-96B4F8DFA3D3}"/>
              </a:ext>
            </a:extLst>
          </p:cNvPr>
          <p:cNvSpPr txBox="1"/>
          <p:nvPr/>
        </p:nvSpPr>
        <p:spPr>
          <a:xfrm>
            <a:off x="7114333" y="6047864"/>
            <a:ext cx="490520" cy="41036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2000" b="1" i="0" u="none" strike="noStrike" cap="none" spc="0" normalizeH="0" baseline="0" dirty="0">
                <a:ln>
                  <a:noFill/>
                </a:ln>
                <a:solidFill>
                  <a:schemeClr val="bg1"/>
                </a:solidFill>
                <a:effectLst/>
                <a:uFillTx/>
                <a:latin typeface="Nanum Gothic" panose="020D0604000000000000" pitchFamily="34" charset="-127"/>
                <a:ea typeface="Nanum Gothic" panose="020D0604000000000000" pitchFamily="34" charset="-127"/>
                <a:sym typeface="American Typewriter"/>
              </a:rPr>
              <a:t>1:1</a:t>
            </a:r>
          </a:p>
        </p:txBody>
      </p:sp>
    </p:spTree>
    <p:extLst>
      <p:ext uri="{BB962C8B-B14F-4D97-AF65-F5344CB8AC3E}">
        <p14:creationId xmlns:p14="http://schemas.microsoft.com/office/powerpoint/2010/main" val="27772028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b="1" dirty="0">
                <a:latin typeface="Century Gothic" charset="0"/>
                <a:ea typeface="Century Gothic" charset="0"/>
                <a:cs typeface="Century Gothic" charset="0"/>
              </a:rPr>
              <a:t>What Are the Output Use Cases?</a:t>
            </a:r>
            <a:endParaRPr lang="ko-KR" altLang="en-US" b="1" dirty="0">
              <a:latin typeface="Century Gothic" charset="0"/>
              <a:ea typeface="Century Gothic" charset="0"/>
              <a:cs typeface="Century Gothic" charset="0"/>
            </a:endParaRPr>
          </a:p>
        </p:txBody>
      </p:sp>
      <p:sp>
        <p:nvSpPr>
          <p:cNvPr id="3" name="내용 개체 틀 2"/>
          <p:cNvSpPr>
            <a:spLocks noGrp="1"/>
          </p:cNvSpPr>
          <p:nvPr>
            <p:ph idx="1"/>
          </p:nvPr>
        </p:nvSpPr>
        <p:spPr/>
        <p:txBody>
          <a:bodyPr>
            <a:noAutofit/>
          </a:bodyPr>
          <a:lstStyle/>
          <a:p>
            <a:pPr marL="457200" indent="-457200">
              <a:spcAft>
                <a:spcPts val="600"/>
              </a:spcAft>
              <a:buFont typeface="Arial" charset="0"/>
              <a:buChar char="•"/>
            </a:pPr>
            <a:r>
              <a:rPr lang="en-US" altLang="ko-KR" sz="2800" b="0" dirty="0">
                <a:latin typeface="나눔고딕" panose="020D0604000000000000" pitchFamily="50" charset="-127"/>
                <a:ea typeface="나눔고딕" panose="020D0604000000000000" pitchFamily="50" charset="-127"/>
              </a:rPr>
              <a:t>Let’s think about the statistics on orders and delivery times that are part of our main objective. </a:t>
            </a:r>
          </a:p>
          <a:p>
            <a:pPr marL="457200" indent="-457200">
              <a:spcAft>
                <a:spcPts val="600"/>
              </a:spcAft>
              <a:buFont typeface="Arial" charset="0"/>
              <a:buChar char="•"/>
            </a:pPr>
            <a:r>
              <a:rPr lang="en-US" altLang="ko-KR" sz="2800" b="0" dirty="0">
                <a:latin typeface="나눔고딕" panose="020D0604000000000000" pitchFamily="50" charset="-127"/>
                <a:ea typeface="나눔고딕" panose="020D0604000000000000" pitchFamily="50" charset="-127"/>
              </a:rPr>
              <a:t>The statistics on orders can be found by considering the Order objects. We can find the value of each order by summing the prices of each meal associated with that order, given (for now) that prices remain constant. </a:t>
            </a:r>
          </a:p>
          <a:p>
            <a:pPr marL="457200" indent="-457200">
              <a:spcAft>
                <a:spcPts val="600"/>
              </a:spcAft>
              <a:buFont typeface="Arial" charset="0"/>
              <a:buChar char="•"/>
            </a:pPr>
            <a:r>
              <a:rPr lang="en-US" altLang="ko-KR" sz="2800" b="0" dirty="0">
                <a:latin typeface="나눔고딕" panose="020D0604000000000000" pitchFamily="50" charset="-127"/>
                <a:ea typeface="나눔고딕" panose="020D0604000000000000" pitchFamily="50" charset="-127"/>
              </a:rPr>
              <a:t>We can also determine the time taken for each order by subtracting the </a:t>
            </a:r>
            <a:r>
              <a:rPr lang="en-US" altLang="ko-KR" sz="2800" b="0" dirty="0" err="1">
                <a:latin typeface="나눔고딕" panose="020D0604000000000000" pitchFamily="50" charset="-127"/>
                <a:ea typeface="나눔고딕" panose="020D0604000000000000" pitchFamily="50" charset="-127"/>
              </a:rPr>
              <a:t>order_time</a:t>
            </a:r>
            <a:r>
              <a:rPr lang="en-US" altLang="ko-KR" sz="2800" b="0" dirty="0">
                <a:latin typeface="나눔고딕" panose="020D0604000000000000" pitchFamily="50" charset="-127"/>
                <a:ea typeface="나눔고딕" panose="020D0604000000000000" pitchFamily="50" charset="-127"/>
              </a:rPr>
              <a:t> from the </a:t>
            </a:r>
            <a:r>
              <a:rPr lang="en-US" altLang="ko-KR" sz="2800" b="0" dirty="0" err="1">
                <a:latin typeface="나눔고딕" panose="020D0604000000000000" pitchFamily="50" charset="-127"/>
                <a:ea typeface="나눔고딕" panose="020D0604000000000000" pitchFamily="50" charset="-127"/>
              </a:rPr>
              <a:t>delivery_time</a:t>
            </a:r>
            <a:r>
              <a:rPr lang="en-US" altLang="ko-KR" sz="2800" b="0" dirty="0">
                <a:latin typeface="나눔고딕" panose="020D0604000000000000" pitchFamily="50" charset="-127"/>
                <a:ea typeface="나눔고딕" panose="020D0604000000000000" pitchFamily="50" charset="-127"/>
              </a:rPr>
              <a:t>. </a:t>
            </a:r>
          </a:p>
          <a:p>
            <a:pPr marL="457200" indent="-457200">
              <a:spcAft>
                <a:spcPts val="600"/>
              </a:spcAft>
              <a:buFont typeface="Arial" charset="0"/>
              <a:buChar char="•"/>
            </a:pPr>
            <a:r>
              <a:rPr lang="en-US" altLang="ko-KR" sz="2800" b="0" dirty="0">
                <a:latin typeface="나눔고딕" panose="020D0604000000000000" pitchFamily="50" charset="-127"/>
                <a:ea typeface="나눔고딕" panose="020D0604000000000000" pitchFamily="50" charset="-127"/>
              </a:rPr>
              <a:t>By selecting those order objects that are in the date period of interest, we can determine different statistics about the times (e.g., averages or totals) during a particular week or month or whatever is required. </a:t>
            </a:r>
          </a:p>
          <a:p>
            <a:pPr marL="457200" indent="-457200">
              <a:spcAft>
                <a:spcPts val="600"/>
              </a:spcAft>
              <a:buFont typeface="Arial" charset="0"/>
              <a:buChar char="•"/>
            </a:pPr>
            <a:r>
              <a:rPr lang="en-US" altLang="ko-KR" sz="2800" b="0" dirty="0">
                <a:latin typeface="나눔고딕" panose="020D0604000000000000" pitchFamily="50" charset="-127"/>
                <a:ea typeface="나눔고딕" panose="020D0604000000000000" pitchFamily="50" charset="-127"/>
              </a:rPr>
              <a:t>We have enough information stored in our data model to satisfy the requirements of our main objective.</a:t>
            </a:r>
          </a:p>
        </p:txBody>
      </p:sp>
      <p:sp>
        <p:nvSpPr>
          <p:cNvPr id="4" name="슬라이드 번호 개체 틀 3"/>
          <p:cNvSpPr>
            <a:spLocks noGrp="1"/>
          </p:cNvSpPr>
          <p:nvPr>
            <p:ph type="sldNum" sz="quarter" idx="12"/>
          </p:nvPr>
        </p:nvSpPr>
        <p:spPr/>
        <p:txBody>
          <a:bodyPr/>
          <a:lstStyle/>
          <a:p>
            <a:fld id="{87E0FCFB-B33F-4CD9-B1B3-4FED43C6D8C2}" type="slidenum">
              <a:rPr lang="ko-KR" altLang="en-US" smtClean="0"/>
              <a:pPr/>
              <a:t>34</a:t>
            </a:fld>
            <a:endParaRPr lang="ko-KR" altLang="en-US" dirty="0"/>
          </a:p>
        </p:txBody>
      </p:sp>
      <p:sp>
        <p:nvSpPr>
          <p:cNvPr id="5" name="TextBox 4"/>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are the Output Use Cases?</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3685737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a:xfrm>
            <a:off x="806027" y="677933"/>
            <a:ext cx="11379200" cy="1843405"/>
          </a:xfrm>
        </p:spPr>
        <p:txBody>
          <a:bodyPr>
            <a:normAutofit/>
          </a:bodyPr>
          <a:lstStyle/>
          <a:p>
            <a:pPr marL="457200" indent="-457200">
              <a:buFont typeface="Arial" charset="0"/>
              <a:buChar char="•"/>
            </a:pPr>
            <a:r>
              <a:rPr lang="en-US" altLang="ko-KR" sz="2800" b="0" dirty="0">
                <a:latin typeface="나눔고딕" panose="020D0604000000000000" pitchFamily="50" charset="-127"/>
                <a:ea typeface="나눔고딕" panose="020D0604000000000000" pitchFamily="50" charset="-127"/>
              </a:rPr>
              <a:t>It is useful at this point to look at the data we are storing and see what other information can be deduced. What other statistics could we supply?</a:t>
            </a: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35</a:t>
            </a:fld>
            <a:endParaRPr lang="ko-KR" altLang="en-US" dirty="0"/>
          </a:p>
        </p:txBody>
      </p:sp>
      <p:sp>
        <p:nvSpPr>
          <p:cNvPr id="5" name="내용 개체 틀 2"/>
          <p:cNvSpPr txBox="1">
            <a:spLocks/>
          </p:cNvSpPr>
          <p:nvPr/>
        </p:nvSpPr>
        <p:spPr>
          <a:xfrm>
            <a:off x="806027" y="2521338"/>
            <a:ext cx="11379200" cy="3277164"/>
          </a:xfrm>
          <a:prstGeom prst="rect">
            <a:avLst/>
          </a:prstGeom>
        </p:spPr>
        <p:txBody>
          <a:bodyPr>
            <a:normAutofit/>
          </a:bodyPr>
          <a:lstStyle>
            <a:lvl1pPr marL="342900" indent="-342900" algn="l" rtl="0" eaLnBrk="1" fontAlgn="base" latinLnBrk="1" hangingPunct="1">
              <a:lnSpc>
                <a:spcPct val="120000"/>
              </a:lnSpc>
              <a:spcBef>
                <a:spcPct val="20000"/>
              </a:spcBef>
              <a:spcAft>
                <a:spcPct val="0"/>
              </a:spcAft>
              <a:buClr>
                <a:srgbClr val="002060"/>
              </a:buClr>
              <a:buSzPct val="75000"/>
              <a:buFont typeface="Wingdings" panose="05000000000000000000" pitchFamily="2" charset="2"/>
              <a:buChar char="u"/>
              <a:defRPr kumimoji="1" lang="ko-KR" altLang="en-US" sz="2000" b="1" kern="1200" dirty="0" smtClean="0">
                <a:solidFill>
                  <a:schemeClr val="tx1"/>
                </a:solidFill>
                <a:latin typeface="맑은 고딕" pitchFamily="50" charset="-127"/>
                <a:ea typeface="맑은 고딕" pitchFamily="50" charset="-127"/>
                <a:cs typeface="+mn-cs"/>
              </a:defRPr>
            </a:lvl1pPr>
            <a:lvl2pPr marL="908050" indent="-4365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600" kern="1200" dirty="0" smtClean="0">
                <a:solidFill>
                  <a:schemeClr val="tx1"/>
                </a:solidFill>
                <a:latin typeface="맑은 고딕" pitchFamily="50" charset="-127"/>
                <a:ea typeface="맑은 고딕" pitchFamily="50" charset="-127"/>
                <a:cs typeface="+mn-cs"/>
              </a:defRPr>
            </a:lvl2pPr>
            <a:lvl3pPr marL="1304925" indent="-395288"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400" kern="1200" dirty="0" smtClean="0">
                <a:solidFill>
                  <a:schemeClr val="tx1"/>
                </a:solidFill>
                <a:latin typeface="맑은 고딕" pitchFamily="50" charset="-127"/>
                <a:ea typeface="맑은 고딕" pitchFamily="50" charset="-127"/>
                <a:cs typeface="+mn-cs"/>
              </a:defRPr>
            </a:lvl3pPr>
            <a:lvl4pPr marL="1693863" indent="-387350" algn="l" rtl="0" eaLnBrk="1" fontAlgn="base" latinLnBrk="1" hangingPunct="1">
              <a:lnSpc>
                <a:spcPct val="120000"/>
              </a:lnSpc>
              <a:spcBef>
                <a:spcPct val="20000"/>
              </a:spcBef>
              <a:spcAft>
                <a:spcPct val="0"/>
              </a:spcAft>
              <a:buClr>
                <a:srgbClr val="1D314E"/>
              </a:buClr>
              <a:buSzPct val="75000"/>
              <a:buFont typeface="Wingdings" pitchFamily="2" charset="2"/>
              <a:buChar char="l"/>
              <a:defRPr kumimoji="1" lang="ko-KR" altLang="en-US" sz="1200" kern="1200" dirty="0" smtClean="0">
                <a:solidFill>
                  <a:schemeClr val="tx1"/>
                </a:solidFill>
                <a:latin typeface="맑은 고딕" pitchFamily="50" charset="-127"/>
                <a:ea typeface="맑은 고딕" pitchFamily="50" charset="-127"/>
                <a:cs typeface="+mn-cs"/>
              </a:defRPr>
            </a:lvl4pPr>
            <a:lvl5pPr marL="2093913" indent="-3984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100" dirty="0">
                <a:solidFill>
                  <a:schemeClr val="tx1"/>
                </a:solidFill>
                <a:latin typeface="+mn-ea"/>
                <a:ea typeface="+mn-ea"/>
                <a:cs typeface="Arial" pitchFamily="34" charset="0"/>
              </a:defRPr>
            </a:lvl5pPr>
            <a:lvl6pPr marL="2551113" indent="-398463" algn="l" rtl="0" eaLnBrk="1" fontAlgn="base" latinLnBrk="1" hangingPunct="1">
              <a:lnSpc>
                <a:spcPct val="115000"/>
              </a:lnSpc>
              <a:spcBef>
                <a:spcPct val="20000"/>
              </a:spcBef>
              <a:spcAft>
                <a:spcPct val="20000"/>
              </a:spcAft>
              <a:buClr>
                <a:srgbClr val="0070C0"/>
              </a:buClr>
              <a:buSzPct val="100000"/>
              <a:buFont typeface="Wingdings" pitchFamily="2" charset="2"/>
              <a:buChar char="§"/>
              <a:defRPr kumimoji="1" sz="1400">
                <a:solidFill>
                  <a:schemeClr val="tx1"/>
                </a:solidFill>
                <a:latin typeface="Arial" pitchFamily="34" charset="0"/>
                <a:ea typeface="굴림" pitchFamily="50" charset="-127"/>
                <a:cs typeface="Arial" pitchFamily="34" charset="0"/>
              </a:defRPr>
            </a:lvl6pPr>
            <a:lvl7pPr marL="30083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7pPr>
            <a:lvl8pPr marL="34655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8pPr>
            <a:lvl9pPr marL="39227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9pPr>
          </a:lstStyle>
          <a:p>
            <a:pPr lvl="1">
              <a:buFont typeface="Arial" panose="020B0604020202020204" pitchFamily="34" charset="0"/>
              <a:buChar char="•"/>
            </a:pPr>
            <a:r>
              <a:rPr lang="en-US" altLang="ko-KR" sz="2400" dirty="0">
                <a:solidFill>
                  <a:schemeClr val="bg1"/>
                </a:solidFill>
                <a:latin typeface="나눔고딕" panose="020D0604000000000000" pitchFamily="50" charset="-127"/>
                <a:ea typeface="나눔고딕" panose="020D0604000000000000" pitchFamily="50" charset="-127"/>
              </a:rPr>
              <a:t>How about grouping all the orders for a particular type of meal? </a:t>
            </a:r>
          </a:p>
          <a:p>
            <a:pPr lvl="1">
              <a:buFont typeface="Arial" panose="020B0604020202020204" pitchFamily="34" charset="0"/>
              <a:buChar char="•"/>
            </a:pPr>
            <a:r>
              <a:rPr lang="en-US" altLang="ko-KR" sz="2400" dirty="0">
                <a:solidFill>
                  <a:schemeClr val="bg1"/>
                </a:solidFill>
                <a:latin typeface="나눔고딕" panose="020D0604000000000000" pitchFamily="50" charset="-127"/>
                <a:ea typeface="나눔고딕" panose="020D0604000000000000" pitchFamily="50" charset="-127"/>
              </a:rPr>
              <a:t>The clients like to know how much gross income came from pizzas, or </a:t>
            </a:r>
          </a:p>
          <a:p>
            <a:pPr lvl="1">
              <a:buFont typeface="Arial" panose="020B0604020202020204" pitchFamily="34" charset="0"/>
              <a:buChar char="•"/>
            </a:pPr>
            <a:r>
              <a:rPr lang="en-US" altLang="ko-KR" sz="2400" dirty="0">
                <a:solidFill>
                  <a:schemeClr val="bg1"/>
                </a:solidFill>
                <a:latin typeface="나눔고딕" panose="020D0604000000000000" pitchFamily="50" charset="-127"/>
                <a:ea typeface="나눔고딕" panose="020D0604000000000000" pitchFamily="50" charset="-127"/>
              </a:rPr>
              <a:t>how many people ordered curries, or </a:t>
            </a:r>
          </a:p>
          <a:p>
            <a:pPr lvl="1">
              <a:buFont typeface="Arial" panose="020B0604020202020204" pitchFamily="34" charset="0"/>
              <a:buChar char="•"/>
            </a:pPr>
            <a:r>
              <a:rPr lang="en-US" altLang="ko-KR" sz="2400" dirty="0">
                <a:solidFill>
                  <a:schemeClr val="bg1"/>
                </a:solidFill>
                <a:latin typeface="나눔고딕" panose="020D0604000000000000" pitchFamily="50" charset="-127"/>
                <a:ea typeface="나눔고딕" panose="020D0604000000000000" pitchFamily="50" charset="-127"/>
              </a:rPr>
              <a:t>if orders containing particular types of meals took longer to deliver. </a:t>
            </a:r>
          </a:p>
        </p:txBody>
      </p:sp>
      <p:sp>
        <p:nvSpPr>
          <p:cNvPr id="6" name="내용 개체 틀 2"/>
          <p:cNvSpPr txBox="1">
            <a:spLocks/>
          </p:cNvSpPr>
          <p:nvPr/>
        </p:nvSpPr>
        <p:spPr>
          <a:xfrm>
            <a:off x="806027" y="6003325"/>
            <a:ext cx="11379200" cy="1331348"/>
          </a:xfrm>
          <a:prstGeom prst="rect">
            <a:avLst/>
          </a:prstGeom>
        </p:spPr>
        <p:txBody>
          <a:bodyPr>
            <a:normAutofit/>
          </a:bodyPr>
          <a:lstStyle>
            <a:lvl1pPr marL="342900" indent="-342900" algn="l" rtl="0" eaLnBrk="1" fontAlgn="base" latinLnBrk="1" hangingPunct="1">
              <a:lnSpc>
                <a:spcPct val="120000"/>
              </a:lnSpc>
              <a:spcBef>
                <a:spcPct val="20000"/>
              </a:spcBef>
              <a:spcAft>
                <a:spcPct val="0"/>
              </a:spcAft>
              <a:buClr>
                <a:srgbClr val="002060"/>
              </a:buClr>
              <a:buSzPct val="75000"/>
              <a:buFont typeface="Wingdings" panose="05000000000000000000" pitchFamily="2" charset="2"/>
              <a:buChar char="u"/>
              <a:defRPr kumimoji="1" lang="ko-KR" altLang="en-US" sz="2000" b="1" kern="1200" dirty="0" smtClean="0">
                <a:solidFill>
                  <a:schemeClr val="tx1"/>
                </a:solidFill>
                <a:latin typeface="맑은 고딕" pitchFamily="50" charset="-127"/>
                <a:ea typeface="맑은 고딕" pitchFamily="50" charset="-127"/>
                <a:cs typeface="+mn-cs"/>
              </a:defRPr>
            </a:lvl1pPr>
            <a:lvl2pPr marL="908050" indent="-4365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600" kern="1200" dirty="0" smtClean="0">
                <a:solidFill>
                  <a:schemeClr val="tx1"/>
                </a:solidFill>
                <a:latin typeface="맑은 고딕" pitchFamily="50" charset="-127"/>
                <a:ea typeface="맑은 고딕" pitchFamily="50" charset="-127"/>
                <a:cs typeface="+mn-cs"/>
              </a:defRPr>
            </a:lvl2pPr>
            <a:lvl3pPr marL="1304925" indent="-395288"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400" kern="1200" dirty="0" smtClean="0">
                <a:solidFill>
                  <a:schemeClr val="tx1"/>
                </a:solidFill>
                <a:latin typeface="맑은 고딕" pitchFamily="50" charset="-127"/>
                <a:ea typeface="맑은 고딕" pitchFamily="50" charset="-127"/>
                <a:cs typeface="+mn-cs"/>
              </a:defRPr>
            </a:lvl3pPr>
            <a:lvl4pPr marL="1693863" indent="-387350" algn="l" rtl="0" eaLnBrk="1" fontAlgn="base" latinLnBrk="1" hangingPunct="1">
              <a:lnSpc>
                <a:spcPct val="120000"/>
              </a:lnSpc>
              <a:spcBef>
                <a:spcPct val="20000"/>
              </a:spcBef>
              <a:spcAft>
                <a:spcPct val="0"/>
              </a:spcAft>
              <a:buClr>
                <a:srgbClr val="1D314E"/>
              </a:buClr>
              <a:buSzPct val="75000"/>
              <a:buFont typeface="Wingdings" pitchFamily="2" charset="2"/>
              <a:buChar char="l"/>
              <a:defRPr kumimoji="1" lang="ko-KR" altLang="en-US" sz="1200" kern="1200" dirty="0" smtClean="0">
                <a:solidFill>
                  <a:schemeClr val="tx1"/>
                </a:solidFill>
                <a:latin typeface="맑은 고딕" pitchFamily="50" charset="-127"/>
                <a:ea typeface="맑은 고딕" pitchFamily="50" charset="-127"/>
                <a:cs typeface="+mn-cs"/>
              </a:defRPr>
            </a:lvl4pPr>
            <a:lvl5pPr marL="2093913" indent="-3984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100" dirty="0">
                <a:solidFill>
                  <a:schemeClr val="tx1"/>
                </a:solidFill>
                <a:latin typeface="+mn-ea"/>
                <a:ea typeface="+mn-ea"/>
                <a:cs typeface="Arial" pitchFamily="34" charset="0"/>
              </a:defRPr>
            </a:lvl5pPr>
            <a:lvl6pPr marL="2551113" indent="-398463" algn="l" rtl="0" eaLnBrk="1" fontAlgn="base" latinLnBrk="1" hangingPunct="1">
              <a:lnSpc>
                <a:spcPct val="115000"/>
              </a:lnSpc>
              <a:spcBef>
                <a:spcPct val="20000"/>
              </a:spcBef>
              <a:spcAft>
                <a:spcPct val="20000"/>
              </a:spcAft>
              <a:buClr>
                <a:srgbClr val="0070C0"/>
              </a:buClr>
              <a:buSzPct val="100000"/>
              <a:buFont typeface="Wingdings" pitchFamily="2" charset="2"/>
              <a:buChar char="§"/>
              <a:defRPr kumimoji="1" sz="1400">
                <a:solidFill>
                  <a:schemeClr val="tx1"/>
                </a:solidFill>
                <a:latin typeface="Arial" pitchFamily="34" charset="0"/>
                <a:ea typeface="굴림" pitchFamily="50" charset="-127"/>
                <a:cs typeface="Arial" pitchFamily="34" charset="0"/>
              </a:defRPr>
            </a:lvl6pPr>
            <a:lvl7pPr marL="30083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7pPr>
            <a:lvl8pPr marL="34655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8pPr>
            <a:lvl9pPr marL="39227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9pPr>
          </a:lstStyle>
          <a:p>
            <a:pPr>
              <a:buFont typeface="Arial" charset="0"/>
              <a:buChar char="•"/>
            </a:pPr>
            <a:r>
              <a:rPr lang="en-US" altLang="ko-KR" sz="2800" b="0" dirty="0">
                <a:solidFill>
                  <a:schemeClr val="bg1"/>
                </a:solidFill>
                <a:latin typeface="나눔고딕" panose="020D0604000000000000" pitchFamily="50" charset="-127"/>
                <a:ea typeface="나눔고딕" panose="020D0604000000000000" pitchFamily="50" charset="-127"/>
              </a:rPr>
              <a:t>Do we have the information in a form that would make this type of report readily available?</a:t>
            </a:r>
          </a:p>
        </p:txBody>
      </p:sp>
      <p:sp>
        <p:nvSpPr>
          <p:cNvPr id="7" name="TextBox 6"/>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are the Output Use Cases?</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1864018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xEl>
                                              <p:pRg st="1" end="1"/>
                                            </p:txEl>
                                          </p:spTgt>
                                        </p:tgtEl>
                                        <p:attrNameLst>
                                          <p:attrName>style.visibility</p:attrName>
                                        </p:attrNameLst>
                                      </p:cBhvr>
                                      <p:to>
                                        <p:strVal val="visible"/>
                                      </p:to>
                                    </p:set>
                                    <p:animEffect transition="in" filter="fade">
                                      <p:cBhvr>
                                        <p:cTn id="14" dur="1000"/>
                                        <p:tgtEl>
                                          <p:spTgt spid="5">
                                            <p:txEl>
                                              <p:pRg st="1" end="1"/>
                                            </p:txEl>
                                          </p:spTgt>
                                        </p:tgtEl>
                                      </p:cBhvr>
                                    </p:animEffect>
                                    <p:anim calcmode="lin" valueType="num">
                                      <p:cBhvr>
                                        <p:cTn id="15"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animEffect transition="in" filter="fade">
                                      <p:cBhvr>
                                        <p:cTn id="21" dur="1000"/>
                                        <p:tgtEl>
                                          <p:spTgt spid="5">
                                            <p:txEl>
                                              <p:pRg st="2" end="2"/>
                                            </p:txEl>
                                          </p:spTgt>
                                        </p:tgtEl>
                                      </p:cBhvr>
                                    </p:animEffect>
                                    <p:anim calcmode="lin" valueType="num">
                                      <p:cBhvr>
                                        <p:cTn id="22"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5">
                                            <p:txEl>
                                              <p:pRg st="3" end="3"/>
                                            </p:txEl>
                                          </p:spTgt>
                                        </p:tgtEl>
                                        <p:attrNameLst>
                                          <p:attrName>style.visibility</p:attrName>
                                        </p:attrNameLst>
                                      </p:cBhvr>
                                      <p:to>
                                        <p:strVal val="visible"/>
                                      </p:to>
                                    </p:set>
                                    <p:animEffect transition="in" filter="fade">
                                      <p:cBhvr>
                                        <p:cTn id="28" dur="1000"/>
                                        <p:tgtEl>
                                          <p:spTgt spid="5">
                                            <p:txEl>
                                              <p:pRg st="3" end="3"/>
                                            </p:txEl>
                                          </p:spTgt>
                                        </p:tgtEl>
                                      </p:cBhvr>
                                    </p:animEffect>
                                    <p:anim calcmode="lin" valueType="num">
                                      <p:cBhvr>
                                        <p:cTn id="29"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fade">
                                      <p:cBhvr>
                                        <p:cTn id="35" dur="1000"/>
                                        <p:tgtEl>
                                          <p:spTgt spid="6"/>
                                        </p:tgtEl>
                                      </p:cBhvr>
                                    </p:animEffect>
                                    <p:anim calcmode="lin" valueType="num">
                                      <p:cBhvr>
                                        <p:cTn id="36" dur="1000" fill="hold"/>
                                        <p:tgtEl>
                                          <p:spTgt spid="6"/>
                                        </p:tgtEl>
                                        <p:attrNameLst>
                                          <p:attrName>ppt_x</p:attrName>
                                        </p:attrNameLst>
                                      </p:cBhvr>
                                      <p:tavLst>
                                        <p:tav tm="0">
                                          <p:val>
                                            <p:strVal val="#ppt_x"/>
                                          </p:val>
                                        </p:tav>
                                        <p:tav tm="100000">
                                          <p:val>
                                            <p:strVal val="#ppt_x"/>
                                          </p:val>
                                        </p:tav>
                                      </p:tavLst>
                                    </p:anim>
                                    <p:anim calcmode="lin" valueType="num">
                                      <p:cBhvr>
                                        <p:cTn id="3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a:xfrm>
            <a:off x="806027" y="1748589"/>
            <a:ext cx="11379200" cy="5550569"/>
          </a:xfrm>
        </p:spPr>
        <p:txBody>
          <a:bodyPr>
            <a:normAutofit/>
          </a:bodyPr>
          <a:lstStyle/>
          <a:p>
            <a:pPr marL="457200" indent="-457200">
              <a:spcAft>
                <a:spcPts val="600"/>
              </a:spcAft>
              <a:buFont typeface="Arial" charset="0"/>
              <a:buChar char="•"/>
            </a:pPr>
            <a:r>
              <a:rPr lang="en-US" altLang="ko-KR" sz="2800" b="0" dirty="0">
                <a:latin typeface="나눔고딕" panose="020D0604000000000000" pitchFamily="50" charset="-127"/>
                <a:ea typeface="나눔고딕" panose="020D0604000000000000" pitchFamily="50" charset="-127"/>
              </a:rPr>
              <a:t>We have information about particular meals (e.g., a chicken vindaloo or a lamb korma) but it is not easy to find out about different categories of meals (pizzas versus curries). </a:t>
            </a:r>
          </a:p>
          <a:p>
            <a:pPr marL="457200" indent="-457200">
              <a:spcAft>
                <a:spcPts val="600"/>
              </a:spcAft>
              <a:buFont typeface="Arial" charset="0"/>
              <a:buChar char="•"/>
            </a:pPr>
            <a:r>
              <a:rPr lang="en-US" altLang="ko-KR" sz="2800" b="0" dirty="0">
                <a:latin typeface="나눔고딕" panose="020D0604000000000000" pitchFamily="50" charset="-127"/>
                <a:ea typeface="나눔고딕" panose="020D0604000000000000" pitchFamily="50" charset="-127"/>
              </a:rPr>
              <a:t>Maybe it would be useful to introduce a new attribute or class, Category. Each meal could then be assigned a particular category. </a:t>
            </a:r>
          </a:p>
          <a:p>
            <a:pPr marL="457200" indent="-457200">
              <a:spcAft>
                <a:spcPts val="600"/>
              </a:spcAft>
              <a:buFont typeface="Arial" charset="0"/>
              <a:buChar char="•"/>
            </a:pPr>
            <a:r>
              <a:rPr lang="en-US" altLang="ko-KR" sz="2800" b="0" dirty="0">
                <a:latin typeface="나눔고딕" panose="020D0604000000000000" pitchFamily="50" charset="-127"/>
                <a:ea typeface="나눔고딕" panose="020D0604000000000000" pitchFamily="50" charset="-127"/>
              </a:rPr>
              <a:t>We will look more closely at whether something like a category should be an attribute or a class.</a:t>
            </a:r>
          </a:p>
          <a:p>
            <a:pPr marL="457200" indent="-457200">
              <a:spcAft>
                <a:spcPts val="600"/>
              </a:spcAft>
              <a:buFont typeface="Arial" charset="0"/>
              <a:buChar char="•"/>
            </a:pPr>
            <a:r>
              <a:rPr lang="en-US" altLang="ko-KR" sz="2800" b="0" dirty="0"/>
              <a:t>This is only a small extension to the problem and may provide considerable additional information for little extra effort or cost.</a:t>
            </a:r>
            <a:endParaRPr lang="en-US" altLang="ko-KR" sz="2800" b="0" dirty="0">
              <a:latin typeface="나눔고딕" panose="020D0604000000000000" pitchFamily="50" charset="-127"/>
              <a:ea typeface="나눔고딕" panose="020D0604000000000000" pitchFamily="50" charset="-127"/>
            </a:endParaRP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36</a:t>
            </a:fld>
            <a:endParaRPr lang="ko-KR" altLang="en-US" dirty="0"/>
          </a:p>
        </p:txBody>
      </p:sp>
      <p:sp>
        <p:nvSpPr>
          <p:cNvPr id="5" name="TextBox 4"/>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are the Output Use Cases?</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130990801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Autofit/>
          </a:bodyPr>
          <a:lstStyle/>
          <a:p>
            <a:r>
              <a:rPr lang="en-US" altLang="ko-KR" sz="3413" i="1" dirty="0">
                <a:latin typeface="나눔고딕" panose="020D0604000000000000" pitchFamily="50" charset="-127"/>
                <a:ea typeface="나눔고딕" panose="020D0604000000000000" pitchFamily="50" charset="-127"/>
              </a:rPr>
              <a:t>Example 3-4: Statistical Reporting Use Case for Meal Deliveries</a:t>
            </a:r>
            <a:endParaRPr lang="ko-KR" altLang="en-US" sz="3413" i="1" dirty="0"/>
          </a:p>
        </p:txBody>
      </p:sp>
      <p:sp>
        <p:nvSpPr>
          <p:cNvPr id="3" name="내용 개체 틀 2"/>
          <p:cNvSpPr>
            <a:spLocks noGrp="1"/>
          </p:cNvSpPr>
          <p:nvPr>
            <p:ph idx="1"/>
          </p:nvPr>
        </p:nvSpPr>
        <p:spPr>
          <a:xfrm>
            <a:off x="869774" y="4572001"/>
            <a:ext cx="11379200" cy="4196432"/>
          </a:xfrm>
        </p:spPr>
        <p:txBody>
          <a:bodyPr>
            <a:noAutofit/>
          </a:bodyPr>
          <a:lstStyle/>
          <a:p>
            <a:pPr>
              <a:spcAft>
                <a:spcPts val="600"/>
              </a:spcAft>
            </a:pPr>
            <a:r>
              <a:rPr lang="en-US" altLang="ko-KR" sz="2800" b="1" dirty="0"/>
              <a:t>Use case:</a:t>
            </a:r>
            <a:r>
              <a:rPr lang="en-US" altLang="ko-KR" sz="2800" b="0" dirty="0"/>
              <a:t> Summary reports on orders. (This assumes constant prices.)</a:t>
            </a:r>
          </a:p>
          <a:p>
            <a:pPr>
              <a:spcAft>
                <a:spcPts val="600"/>
              </a:spcAft>
            </a:pPr>
            <a:r>
              <a:rPr lang="en-US" altLang="ko-KR" sz="2800" b="0" i="1" dirty="0"/>
              <a:t>For each completed order with a </a:t>
            </a:r>
            <a:r>
              <a:rPr lang="en-US" altLang="ko-KR" sz="2800" b="0" dirty="0"/>
              <a:t>date </a:t>
            </a:r>
            <a:r>
              <a:rPr lang="en-US" altLang="ko-KR" sz="2800" b="0" i="1" dirty="0"/>
              <a:t>in the required time period:</a:t>
            </a:r>
          </a:p>
          <a:p>
            <a:pPr marL="457200" indent="-457200">
              <a:spcAft>
                <a:spcPts val="600"/>
              </a:spcAft>
              <a:buFont typeface="Arial" charset="0"/>
              <a:buChar char="•"/>
            </a:pPr>
            <a:r>
              <a:rPr lang="en-US" altLang="ko-KR" sz="2800" b="0" dirty="0"/>
              <a:t>Find all the associated meals and retrieve their prices,</a:t>
            </a:r>
          </a:p>
          <a:p>
            <a:pPr marL="457200" indent="-457200">
              <a:spcAft>
                <a:spcPts val="600"/>
              </a:spcAft>
              <a:buFont typeface="Arial" charset="0"/>
              <a:buChar char="•"/>
            </a:pPr>
            <a:r>
              <a:rPr lang="en-US" altLang="ko-KR" sz="2800" b="0" dirty="0"/>
              <a:t>If required calculate the time of the order by subtracting order_time from delivery_time.</a:t>
            </a:r>
          </a:p>
          <a:p>
            <a:pPr marL="457200" indent="-457200">
              <a:spcAft>
                <a:spcPts val="600"/>
              </a:spcAft>
              <a:buFont typeface="Arial" charset="0"/>
              <a:buChar char="•"/>
            </a:pPr>
            <a:r>
              <a:rPr lang="en-US" altLang="ko-KR" sz="2800" b="0" dirty="0"/>
              <a:t>If required, group orders by smaller time periods (day, week, etc.).</a:t>
            </a:r>
          </a:p>
          <a:p>
            <a:pPr marL="457200" indent="-457200">
              <a:spcAft>
                <a:spcPts val="600"/>
              </a:spcAft>
              <a:buFont typeface="Arial" charset="0"/>
              <a:buChar char="•"/>
            </a:pPr>
            <a:r>
              <a:rPr lang="en-US" altLang="ko-KR" sz="2800" b="0" dirty="0"/>
              <a:t>Average and/or total prices/times.</a:t>
            </a:r>
            <a:endParaRPr lang="ko-KR" altLang="en-US" sz="2800" dirty="0"/>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37</a:t>
            </a:fld>
            <a:endParaRPr lang="ko-KR" altLang="en-US" dirty="0"/>
          </a:p>
        </p:txBody>
      </p:sp>
      <p:pic>
        <p:nvPicPr>
          <p:cNvPr id="5" name="그림 4"/>
          <p:cNvPicPr>
            <a:picLocks noChangeAspect="1"/>
          </p:cNvPicPr>
          <p:nvPr/>
        </p:nvPicPr>
        <p:blipFill>
          <a:blip r:embed="rId3"/>
          <a:stretch>
            <a:fillRect/>
          </a:stretch>
        </p:blipFill>
        <p:spPr>
          <a:xfrm>
            <a:off x="3327648" y="2214104"/>
            <a:ext cx="5389925" cy="1740993"/>
          </a:xfrm>
          <a:prstGeom prst="rect">
            <a:avLst/>
          </a:prstGeom>
        </p:spPr>
      </p:pic>
      <p:sp>
        <p:nvSpPr>
          <p:cNvPr id="6" name="TextBox 5"/>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are the Output Use Cases?</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94049964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b="1" dirty="0">
                <a:latin typeface="Century Gothic" charset="0"/>
                <a:ea typeface="Century Gothic" charset="0"/>
                <a:cs typeface="Century Gothic" charset="0"/>
              </a:rPr>
              <a:t>More Use Cases?</a:t>
            </a:r>
            <a:endParaRPr lang="ko-KR" altLang="en-US" b="1" dirty="0">
              <a:latin typeface="Century Gothic" charset="0"/>
              <a:ea typeface="Century Gothic" charset="0"/>
              <a:cs typeface="Century Gothic" charset="0"/>
            </a:endParaRPr>
          </a:p>
        </p:txBody>
      </p:sp>
      <p:sp>
        <p:nvSpPr>
          <p:cNvPr id="3" name="내용 개체 틀 2"/>
          <p:cNvSpPr>
            <a:spLocks noGrp="1"/>
          </p:cNvSpPr>
          <p:nvPr>
            <p:ph idx="1"/>
          </p:nvPr>
        </p:nvSpPr>
        <p:spPr>
          <a:xfrm>
            <a:off x="806027" y="2009281"/>
            <a:ext cx="11379200" cy="4096455"/>
          </a:xfrm>
        </p:spPr>
        <p:txBody>
          <a:bodyPr>
            <a:normAutofit lnSpcReduction="10000"/>
          </a:bodyPr>
          <a:lstStyle/>
          <a:p>
            <a:pPr marL="457200" indent="-457200">
              <a:spcAft>
                <a:spcPts val="600"/>
              </a:spcAft>
              <a:buFont typeface="Arial" charset="0"/>
              <a:buChar char="•"/>
            </a:pPr>
            <a:r>
              <a:rPr lang="en-US" altLang="ko-KR" sz="3200" dirty="0">
                <a:latin typeface="나눔고딕" panose="020D0604000000000000" pitchFamily="50" charset="-127"/>
                <a:ea typeface="나눔고딕" panose="020D0604000000000000" pitchFamily="50" charset="-127"/>
              </a:rPr>
              <a:t>W</a:t>
            </a:r>
            <a:r>
              <a:rPr lang="en-US" altLang="ko-KR" sz="3200" b="0" dirty="0">
                <a:latin typeface="나눔고딕" panose="020D0604000000000000" pitchFamily="50" charset="-127"/>
                <a:ea typeface="나눔고딕" panose="020D0604000000000000" pitchFamily="50" charset="-127"/>
              </a:rPr>
              <a:t>e are using use cases as a way to clarify and learn more about the proposed project, its scope, and its complexities.</a:t>
            </a:r>
          </a:p>
          <a:p>
            <a:pPr marL="457200" indent="-457200">
              <a:spcAft>
                <a:spcPts val="600"/>
              </a:spcAft>
              <a:buFont typeface="Arial" charset="0"/>
              <a:buChar char="•"/>
            </a:pPr>
            <a:r>
              <a:rPr lang="en-US" altLang="ko-KR" sz="3200" b="0" dirty="0">
                <a:latin typeface="나눔고딕" panose="020D0604000000000000" pitchFamily="50" charset="-127"/>
                <a:ea typeface="나눔고딕" panose="020D0604000000000000" pitchFamily="50" charset="-127"/>
              </a:rPr>
              <a:t>There are no hard-and-fast rules about what use cases should include or how they should be presented. </a:t>
            </a:r>
          </a:p>
          <a:p>
            <a:pPr marL="457200" indent="-457200">
              <a:spcAft>
                <a:spcPts val="600"/>
              </a:spcAft>
              <a:buFont typeface="Arial" charset="0"/>
              <a:buChar char="•"/>
            </a:pPr>
            <a:r>
              <a:rPr lang="en-US" altLang="ko-KR" sz="3200" b="0" dirty="0">
                <a:latin typeface="나눔고딕" panose="020D0604000000000000" pitchFamily="50" charset="-127"/>
                <a:ea typeface="나눔고딕" panose="020D0604000000000000" pitchFamily="50" charset="-127"/>
              </a:rPr>
              <a:t>The overriding consideration is that they should be readable and provide a clear and complete description of what each task involves.</a:t>
            </a: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38</a:t>
            </a:fld>
            <a:endParaRPr lang="ko-KR" altLang="en-US" dirty="0"/>
          </a:p>
        </p:txBody>
      </p:sp>
      <p:sp>
        <p:nvSpPr>
          <p:cNvPr id="5" name="TextBox 4"/>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More Use Cases?</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1132433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a:xfrm>
            <a:off x="806027" y="1497225"/>
            <a:ext cx="11379200" cy="6042271"/>
          </a:xfrm>
        </p:spPr>
        <p:txBody>
          <a:bodyPr>
            <a:noAutofit/>
          </a:bodyPr>
          <a:lstStyle/>
          <a:p>
            <a:pPr marL="342900" indent="-342900">
              <a:spcAft>
                <a:spcPts val="600"/>
              </a:spcAft>
              <a:buFont typeface="Arial" charset="0"/>
              <a:buChar char="•"/>
            </a:pPr>
            <a:r>
              <a:rPr lang="en-US" altLang="ko-KR" sz="2400" dirty="0">
                <a:latin typeface="나눔고딕" panose="020D0604000000000000" pitchFamily="50" charset="-127"/>
                <a:ea typeface="나눔고딕" panose="020D0604000000000000" pitchFamily="50" charset="-127"/>
              </a:rPr>
              <a:t>We use an </a:t>
            </a:r>
            <a:r>
              <a:rPr lang="en-US" altLang="ko-KR" sz="2400" i="1" dirty="0">
                <a:latin typeface="나눔고딕" panose="020D0604000000000000" pitchFamily="50" charset="-127"/>
                <a:ea typeface="나눔고딕" panose="020D0604000000000000" pitchFamily="50" charset="-127"/>
              </a:rPr>
              <a:t>actor</a:t>
            </a:r>
            <a:r>
              <a:rPr lang="en-US" altLang="ko-KR" sz="2400" dirty="0">
                <a:latin typeface="나눔고딕" panose="020D0604000000000000" pitchFamily="50" charset="-127"/>
                <a:ea typeface="나눔고딕" panose="020D0604000000000000" pitchFamily="50" charset="-127"/>
              </a:rPr>
              <a:t> as a representation of a user of our database. In order to take into account all the different ways our users might interact with the database, it is useful to consider all the different types of people our users may encompass.</a:t>
            </a:r>
          </a:p>
          <a:p>
            <a:pPr marL="342900" indent="-342900">
              <a:spcAft>
                <a:spcPts val="600"/>
              </a:spcAft>
              <a:buFont typeface="Arial" charset="0"/>
              <a:buChar char="•"/>
            </a:pPr>
            <a:r>
              <a:rPr lang="en-US" altLang="ko-KR" sz="2400" dirty="0">
                <a:latin typeface="나눔고딕" panose="020D0604000000000000" pitchFamily="50" charset="-127"/>
                <a:ea typeface="나눔고딕" panose="020D0604000000000000" pitchFamily="50" charset="-127"/>
              </a:rPr>
              <a:t>We distinguish two actors: receptionist and manager. It is not necessary to become too concerned about which people are associated with particular use cases. </a:t>
            </a:r>
          </a:p>
          <a:p>
            <a:pPr marL="342900" indent="-342900">
              <a:spcAft>
                <a:spcPts val="600"/>
              </a:spcAft>
              <a:buFont typeface="Arial" charset="0"/>
              <a:buChar char="•"/>
            </a:pPr>
            <a:r>
              <a:rPr lang="en-US" altLang="ko-KR" sz="2400" dirty="0">
                <a:latin typeface="나눔고딕" panose="020D0604000000000000" pitchFamily="50" charset="-127"/>
                <a:ea typeface="나눔고딕" panose="020D0604000000000000" pitchFamily="50" charset="-127"/>
              </a:rPr>
              <a:t>What is important is to consider the different roles of people likely to interact with the system and see the problem from the perspective of each.</a:t>
            </a: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39</a:t>
            </a:fld>
            <a:endParaRPr lang="ko-KR" altLang="en-US" dirty="0"/>
          </a:p>
        </p:txBody>
      </p:sp>
      <p:sp>
        <p:nvSpPr>
          <p:cNvPr id="6" name="TextBox 5"/>
          <p:cNvSpPr txBox="1"/>
          <p:nvPr/>
        </p:nvSpPr>
        <p:spPr>
          <a:xfrm>
            <a:off x="877965" y="575523"/>
            <a:ext cx="1555234" cy="646331"/>
          </a:xfrm>
          <a:prstGeom prst="rect">
            <a:avLst/>
          </a:prstGeom>
          <a:noFill/>
        </p:spPr>
        <p:txBody>
          <a:bodyPr wrap="none" rtlCol="0">
            <a:spAutoFit/>
          </a:bodyPr>
          <a:lstStyle/>
          <a:p>
            <a:pPr algn="l"/>
            <a:r>
              <a:rPr lang="en-US" altLang="ko-KR" sz="3600" b="1" dirty="0">
                <a:solidFill>
                  <a:schemeClr val="bg1"/>
                </a:solidFill>
                <a:latin typeface="나눔고딕" panose="020D0604000000000000" pitchFamily="50" charset="-127"/>
                <a:ea typeface="나눔고딕" panose="020D0604000000000000" pitchFamily="50" charset="-127"/>
              </a:rPr>
              <a:t>Actors</a:t>
            </a:r>
            <a:endParaRPr lang="ko-KR" altLang="en-US" sz="3600" b="1" dirty="0">
              <a:solidFill>
                <a:schemeClr val="bg1"/>
              </a:solidFill>
              <a:latin typeface="나눔고딕" panose="020D0604000000000000" pitchFamily="50" charset="-127"/>
              <a:ea typeface="나눔고딕" panose="020D0604000000000000" pitchFamily="50" charset="-127"/>
            </a:endParaRPr>
          </a:p>
        </p:txBody>
      </p:sp>
      <p:sp>
        <p:nvSpPr>
          <p:cNvPr id="5" name="TextBox 4"/>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More Use Cases?</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543758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a:xfrm>
            <a:off x="806027" y="677933"/>
            <a:ext cx="11379200" cy="716880"/>
          </a:xfrm>
        </p:spPr>
        <p:txBody>
          <a:bodyPr>
            <a:normAutofit/>
          </a:bodyPr>
          <a:lstStyle/>
          <a:p>
            <a:pPr marL="342900" indent="-342900">
              <a:buFont typeface="Arial" charset="0"/>
              <a:buChar char="•"/>
            </a:pPr>
            <a:r>
              <a:rPr lang="ko-KR" altLang="en-US" sz="2400" dirty="0">
                <a:latin typeface="나눔고딕" panose="020D0604000000000000" pitchFamily="50" charset="-127"/>
                <a:ea typeface="나눔고딕" panose="020D0604000000000000" pitchFamily="50" charset="-127"/>
              </a:rPr>
              <a:t>실제 문제를 완전히 이해해야 합니다</a:t>
            </a:r>
            <a:r>
              <a:rPr lang="en-US" altLang="ko-KR" sz="2400" dirty="0">
                <a:latin typeface="나눔고딕" panose="020D0604000000000000" pitchFamily="50" charset="-127"/>
                <a:ea typeface="나눔고딕" panose="020D0604000000000000" pitchFamily="50" charset="-127"/>
              </a:rPr>
              <a:t>.</a:t>
            </a:r>
            <a:endParaRPr lang="ko-KR" altLang="en-US" sz="2400" dirty="0">
              <a:latin typeface="나눔고딕" panose="020D0604000000000000" pitchFamily="50" charset="-127"/>
              <a:ea typeface="나눔고딕" panose="020D0604000000000000" pitchFamily="50" charset="-127"/>
            </a:endParaRP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4</a:t>
            </a:fld>
            <a:endParaRPr lang="ko-KR" altLang="en-US" dirty="0"/>
          </a:p>
        </p:txBody>
      </p:sp>
      <p:sp>
        <p:nvSpPr>
          <p:cNvPr id="5" name="TextBox 4"/>
          <p:cNvSpPr txBox="1"/>
          <p:nvPr/>
        </p:nvSpPr>
        <p:spPr>
          <a:xfrm>
            <a:off x="1586654" y="1497225"/>
            <a:ext cx="9729081" cy="830997"/>
          </a:xfrm>
          <a:prstGeom prst="rect">
            <a:avLst/>
          </a:prstGeom>
          <a:noFill/>
        </p:spPr>
        <p:txBody>
          <a:bodyPr wrap="square" rtlCol="0">
            <a:spAutoFit/>
          </a:bodyPr>
          <a:lstStyle/>
          <a:p>
            <a:pPr algn="l"/>
            <a:r>
              <a:rPr lang="ko-KR" altLang="en-US" sz="2400" i="1" dirty="0">
                <a:solidFill>
                  <a:schemeClr val="bg1"/>
                </a:solidFill>
                <a:latin typeface="나눔고딕" panose="020D0604000000000000" pitchFamily="50" charset="-127"/>
                <a:ea typeface="나눔고딕" panose="020D0604000000000000" pitchFamily="50" charset="-127"/>
              </a:rPr>
              <a:t>애널리스트는 문제 영역에 자신을 </a:t>
            </a:r>
            <a:r>
              <a:rPr lang="ko-KR" altLang="en-US" sz="2400" i="1" dirty="0" err="1">
                <a:solidFill>
                  <a:schemeClr val="bg1"/>
                </a:solidFill>
                <a:latin typeface="나눔고딕" panose="020D0604000000000000" pitchFamily="50" charset="-127"/>
                <a:ea typeface="나눔고딕" panose="020D0604000000000000" pitchFamily="50" charset="-127"/>
              </a:rPr>
              <a:t>몰입시켜</a:t>
            </a:r>
            <a:r>
              <a:rPr lang="ko-KR" altLang="en-US" sz="2400" i="1" dirty="0">
                <a:solidFill>
                  <a:schemeClr val="bg1"/>
                </a:solidFill>
                <a:latin typeface="나눔고딕" panose="020D0604000000000000" pitchFamily="50" charset="-127"/>
                <a:ea typeface="나눔고딕" panose="020D0604000000000000" pitchFamily="50" charset="-127"/>
              </a:rPr>
              <a:t> 사용자조차도 충분히 고려하지 않은 뉘앙스를 발견하기 시작해야 합니다</a:t>
            </a:r>
            <a:r>
              <a:rPr lang="en-US" altLang="ko-KR" sz="2400" i="1" dirty="0">
                <a:solidFill>
                  <a:schemeClr val="bg1"/>
                </a:solidFill>
                <a:latin typeface="나눔고딕" panose="020D0604000000000000" pitchFamily="50" charset="-127"/>
                <a:ea typeface="나눔고딕" panose="020D0604000000000000" pitchFamily="50" charset="-127"/>
              </a:rPr>
              <a:t>.</a:t>
            </a:r>
            <a:endParaRPr lang="ko-KR" altLang="en-US" sz="2400" dirty="0">
              <a:solidFill>
                <a:schemeClr val="bg1"/>
              </a:solidFill>
              <a:latin typeface="나눔고딕" panose="020D0604000000000000" pitchFamily="50" charset="-127"/>
              <a:ea typeface="나눔고딕" panose="020D0604000000000000" pitchFamily="50" charset="-127"/>
            </a:endParaRPr>
          </a:p>
        </p:txBody>
      </p:sp>
      <p:sp>
        <p:nvSpPr>
          <p:cNvPr id="6" name="내용 개체 틀 2"/>
          <p:cNvSpPr txBox="1">
            <a:spLocks/>
          </p:cNvSpPr>
          <p:nvPr/>
        </p:nvSpPr>
        <p:spPr>
          <a:xfrm>
            <a:off x="806027" y="3443040"/>
            <a:ext cx="11379200" cy="614470"/>
          </a:xfrm>
          <a:prstGeom prst="rect">
            <a:avLst/>
          </a:prstGeom>
        </p:spPr>
        <p:txBody>
          <a:bodyPr>
            <a:noAutofit/>
          </a:bodyPr>
          <a:lstStyle>
            <a:lvl1pPr marL="342900" indent="-342900" algn="l" rtl="0" eaLnBrk="1" fontAlgn="base" latinLnBrk="1" hangingPunct="1">
              <a:lnSpc>
                <a:spcPct val="120000"/>
              </a:lnSpc>
              <a:spcBef>
                <a:spcPct val="20000"/>
              </a:spcBef>
              <a:spcAft>
                <a:spcPct val="0"/>
              </a:spcAft>
              <a:buClr>
                <a:srgbClr val="002060"/>
              </a:buClr>
              <a:buSzPct val="75000"/>
              <a:buFont typeface="Wingdings" panose="05000000000000000000" pitchFamily="2" charset="2"/>
              <a:buChar char="u"/>
              <a:defRPr kumimoji="1" lang="ko-KR" altLang="en-US" sz="2000" b="1" kern="1200" dirty="0" smtClean="0">
                <a:solidFill>
                  <a:schemeClr val="tx1"/>
                </a:solidFill>
                <a:latin typeface="맑은 고딕" pitchFamily="50" charset="-127"/>
                <a:ea typeface="맑은 고딕" pitchFamily="50" charset="-127"/>
                <a:cs typeface="+mn-cs"/>
              </a:defRPr>
            </a:lvl1pPr>
            <a:lvl2pPr marL="908050" indent="-4365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600" kern="1200" dirty="0" smtClean="0">
                <a:solidFill>
                  <a:schemeClr val="tx1"/>
                </a:solidFill>
                <a:latin typeface="맑은 고딕" pitchFamily="50" charset="-127"/>
                <a:ea typeface="맑은 고딕" pitchFamily="50" charset="-127"/>
                <a:cs typeface="+mn-cs"/>
              </a:defRPr>
            </a:lvl2pPr>
            <a:lvl3pPr marL="1304925" indent="-395288"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400" kern="1200" dirty="0" smtClean="0">
                <a:solidFill>
                  <a:schemeClr val="tx1"/>
                </a:solidFill>
                <a:latin typeface="맑은 고딕" pitchFamily="50" charset="-127"/>
                <a:ea typeface="맑은 고딕" pitchFamily="50" charset="-127"/>
                <a:cs typeface="+mn-cs"/>
              </a:defRPr>
            </a:lvl3pPr>
            <a:lvl4pPr marL="1693863" indent="-387350" algn="l" rtl="0" eaLnBrk="1" fontAlgn="base" latinLnBrk="1" hangingPunct="1">
              <a:lnSpc>
                <a:spcPct val="120000"/>
              </a:lnSpc>
              <a:spcBef>
                <a:spcPct val="20000"/>
              </a:spcBef>
              <a:spcAft>
                <a:spcPct val="0"/>
              </a:spcAft>
              <a:buClr>
                <a:srgbClr val="1D314E"/>
              </a:buClr>
              <a:buSzPct val="75000"/>
              <a:buFont typeface="Wingdings" pitchFamily="2" charset="2"/>
              <a:buChar char="l"/>
              <a:defRPr kumimoji="1" lang="ko-KR" altLang="en-US" sz="1200" kern="1200" dirty="0" smtClean="0">
                <a:solidFill>
                  <a:schemeClr val="tx1"/>
                </a:solidFill>
                <a:latin typeface="맑은 고딕" pitchFamily="50" charset="-127"/>
                <a:ea typeface="맑은 고딕" pitchFamily="50" charset="-127"/>
                <a:cs typeface="+mn-cs"/>
              </a:defRPr>
            </a:lvl4pPr>
            <a:lvl5pPr marL="2093913" indent="-3984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100" dirty="0">
                <a:solidFill>
                  <a:schemeClr val="tx1"/>
                </a:solidFill>
                <a:latin typeface="+mn-ea"/>
                <a:ea typeface="+mn-ea"/>
                <a:cs typeface="Arial" pitchFamily="34" charset="0"/>
              </a:defRPr>
            </a:lvl5pPr>
            <a:lvl6pPr marL="2551113" indent="-398463" algn="l" rtl="0" eaLnBrk="1" fontAlgn="base" latinLnBrk="1" hangingPunct="1">
              <a:lnSpc>
                <a:spcPct val="115000"/>
              </a:lnSpc>
              <a:spcBef>
                <a:spcPct val="20000"/>
              </a:spcBef>
              <a:spcAft>
                <a:spcPct val="20000"/>
              </a:spcAft>
              <a:buClr>
                <a:srgbClr val="0070C0"/>
              </a:buClr>
              <a:buSzPct val="100000"/>
              <a:buFont typeface="Wingdings" pitchFamily="2" charset="2"/>
              <a:buChar char="§"/>
              <a:defRPr kumimoji="1" sz="1400">
                <a:solidFill>
                  <a:schemeClr val="tx1"/>
                </a:solidFill>
                <a:latin typeface="Arial" pitchFamily="34" charset="0"/>
                <a:ea typeface="굴림" pitchFamily="50" charset="-127"/>
                <a:cs typeface="Arial" pitchFamily="34" charset="0"/>
              </a:defRPr>
            </a:lvl6pPr>
            <a:lvl7pPr marL="30083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7pPr>
            <a:lvl8pPr marL="34655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8pPr>
            <a:lvl9pPr marL="39227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9pPr>
          </a:lstStyle>
          <a:p>
            <a:pPr>
              <a:buFont typeface="Arial" charset="0"/>
              <a:buChar char="•"/>
            </a:pPr>
            <a:r>
              <a:rPr lang="ko-KR" altLang="en-US" sz="2400" b="0" dirty="0">
                <a:solidFill>
                  <a:schemeClr val="bg1"/>
                </a:solidFill>
                <a:latin typeface="나눔고딕" panose="020D0604000000000000" pitchFamily="50" charset="-127"/>
                <a:ea typeface="나눔고딕" panose="020D0604000000000000" pitchFamily="50" charset="-127"/>
              </a:rPr>
              <a:t>도메인 전문가들은 세부 사항을 추상적으로 생각할 필요가 거의 없습니다</a:t>
            </a:r>
            <a:r>
              <a:rPr lang="en-US" altLang="ko-KR" sz="2400" b="0" dirty="0">
                <a:solidFill>
                  <a:schemeClr val="bg1"/>
                </a:solidFill>
                <a:latin typeface="나눔고딕" panose="020D0604000000000000" pitchFamily="50" charset="-127"/>
                <a:ea typeface="나눔고딕" panose="020D0604000000000000" pitchFamily="50" charset="-127"/>
              </a:rPr>
              <a:t>.</a:t>
            </a:r>
            <a:endParaRPr lang="en-US" sz="2400" dirty="0">
              <a:solidFill>
                <a:schemeClr val="bg1"/>
              </a:solidFill>
              <a:latin typeface="나눔고딕" panose="020D0604000000000000" pitchFamily="50" charset="-127"/>
              <a:ea typeface="나눔고딕" panose="020D0604000000000000" pitchFamily="50" charset="-127"/>
            </a:endParaRPr>
          </a:p>
        </p:txBody>
      </p:sp>
      <p:sp>
        <p:nvSpPr>
          <p:cNvPr id="8" name="내용 개체 틀 2"/>
          <p:cNvSpPr txBox="1">
            <a:spLocks/>
          </p:cNvSpPr>
          <p:nvPr/>
        </p:nvSpPr>
        <p:spPr>
          <a:xfrm>
            <a:off x="806027" y="4262332"/>
            <a:ext cx="11379200" cy="2048228"/>
          </a:xfrm>
          <a:prstGeom prst="rect">
            <a:avLst/>
          </a:prstGeom>
        </p:spPr>
        <p:txBody>
          <a:bodyPr>
            <a:noAutofit/>
          </a:bodyPr>
          <a:lstStyle>
            <a:lvl1pPr marL="342900" indent="-342900" algn="l" rtl="0" eaLnBrk="1" fontAlgn="base" latinLnBrk="1" hangingPunct="1">
              <a:lnSpc>
                <a:spcPct val="120000"/>
              </a:lnSpc>
              <a:spcBef>
                <a:spcPct val="20000"/>
              </a:spcBef>
              <a:spcAft>
                <a:spcPct val="0"/>
              </a:spcAft>
              <a:buClr>
                <a:srgbClr val="002060"/>
              </a:buClr>
              <a:buSzPct val="75000"/>
              <a:buFont typeface="Wingdings" panose="05000000000000000000" pitchFamily="2" charset="2"/>
              <a:buChar char="u"/>
              <a:defRPr kumimoji="1" lang="ko-KR" altLang="en-US" sz="2000" b="1" kern="1200" dirty="0" smtClean="0">
                <a:solidFill>
                  <a:schemeClr val="tx1"/>
                </a:solidFill>
                <a:latin typeface="맑은 고딕" pitchFamily="50" charset="-127"/>
                <a:ea typeface="맑은 고딕" pitchFamily="50" charset="-127"/>
                <a:cs typeface="+mn-cs"/>
              </a:defRPr>
            </a:lvl1pPr>
            <a:lvl2pPr marL="908050" indent="-4365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600" kern="1200" dirty="0" smtClean="0">
                <a:solidFill>
                  <a:schemeClr val="tx1"/>
                </a:solidFill>
                <a:latin typeface="맑은 고딕" pitchFamily="50" charset="-127"/>
                <a:ea typeface="맑은 고딕" pitchFamily="50" charset="-127"/>
                <a:cs typeface="+mn-cs"/>
              </a:defRPr>
            </a:lvl2pPr>
            <a:lvl3pPr marL="1304925" indent="-395288"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400" kern="1200" dirty="0" smtClean="0">
                <a:solidFill>
                  <a:schemeClr val="tx1"/>
                </a:solidFill>
                <a:latin typeface="맑은 고딕" pitchFamily="50" charset="-127"/>
                <a:ea typeface="맑은 고딕" pitchFamily="50" charset="-127"/>
                <a:cs typeface="+mn-cs"/>
              </a:defRPr>
            </a:lvl3pPr>
            <a:lvl4pPr marL="1693863" indent="-387350" algn="l" rtl="0" eaLnBrk="1" fontAlgn="base" latinLnBrk="1" hangingPunct="1">
              <a:lnSpc>
                <a:spcPct val="120000"/>
              </a:lnSpc>
              <a:spcBef>
                <a:spcPct val="20000"/>
              </a:spcBef>
              <a:spcAft>
                <a:spcPct val="0"/>
              </a:spcAft>
              <a:buClr>
                <a:srgbClr val="1D314E"/>
              </a:buClr>
              <a:buSzPct val="75000"/>
              <a:buFont typeface="Wingdings" pitchFamily="2" charset="2"/>
              <a:buChar char="l"/>
              <a:defRPr kumimoji="1" lang="ko-KR" altLang="en-US" sz="1200" kern="1200" dirty="0" smtClean="0">
                <a:solidFill>
                  <a:schemeClr val="tx1"/>
                </a:solidFill>
                <a:latin typeface="맑은 고딕" pitchFamily="50" charset="-127"/>
                <a:ea typeface="맑은 고딕" pitchFamily="50" charset="-127"/>
                <a:cs typeface="+mn-cs"/>
              </a:defRPr>
            </a:lvl4pPr>
            <a:lvl5pPr marL="2093913" indent="-3984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100" dirty="0">
                <a:solidFill>
                  <a:schemeClr val="tx1"/>
                </a:solidFill>
                <a:latin typeface="+mn-ea"/>
                <a:ea typeface="+mn-ea"/>
                <a:cs typeface="Arial" pitchFamily="34" charset="0"/>
              </a:defRPr>
            </a:lvl5pPr>
            <a:lvl6pPr marL="2551113" indent="-398463" algn="l" rtl="0" eaLnBrk="1" fontAlgn="base" latinLnBrk="1" hangingPunct="1">
              <a:lnSpc>
                <a:spcPct val="115000"/>
              </a:lnSpc>
              <a:spcBef>
                <a:spcPct val="20000"/>
              </a:spcBef>
              <a:spcAft>
                <a:spcPct val="20000"/>
              </a:spcAft>
              <a:buClr>
                <a:srgbClr val="0070C0"/>
              </a:buClr>
              <a:buSzPct val="100000"/>
              <a:buFont typeface="Wingdings" pitchFamily="2" charset="2"/>
              <a:buChar char="§"/>
              <a:defRPr kumimoji="1" sz="1400">
                <a:solidFill>
                  <a:schemeClr val="tx1"/>
                </a:solidFill>
                <a:latin typeface="Arial" pitchFamily="34" charset="0"/>
                <a:ea typeface="굴림" pitchFamily="50" charset="-127"/>
                <a:cs typeface="Arial" pitchFamily="34" charset="0"/>
              </a:defRPr>
            </a:lvl6pPr>
            <a:lvl7pPr marL="30083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7pPr>
            <a:lvl8pPr marL="34655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8pPr>
            <a:lvl9pPr marL="39227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9pPr>
          </a:lstStyle>
          <a:p>
            <a:pPr>
              <a:buFont typeface="Arial" charset="0"/>
              <a:buChar char="•"/>
            </a:pP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아니오</a:t>
            </a:r>
            <a:r>
              <a:rPr lang="en-US" altLang="ko-KR" sz="2400" b="0" dirty="0">
                <a:solidFill>
                  <a:schemeClr val="bg1"/>
                </a:solidFill>
                <a:latin typeface="나눔고딕" panose="020D0604000000000000" pitchFamily="50" charset="-127"/>
                <a:ea typeface="나눔고딕" panose="020D0604000000000000" pitchFamily="50" charset="-127"/>
              </a:rPr>
              <a:t>, </a:t>
            </a:r>
            <a:r>
              <a:rPr lang="ko-KR" altLang="en-US" sz="2400" b="0" dirty="0">
                <a:solidFill>
                  <a:schemeClr val="bg1"/>
                </a:solidFill>
                <a:latin typeface="나눔고딕" panose="020D0604000000000000" pitchFamily="50" charset="-127"/>
                <a:ea typeface="나눔고딕" panose="020D0604000000000000" pitchFamily="50" charset="-127"/>
              </a:rPr>
              <a:t>정말로</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또는 </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거의 없다</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또는 </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음</a:t>
            </a:r>
            <a:r>
              <a:rPr lang="en-US" altLang="ko-KR" sz="2400" b="0" dirty="0">
                <a:solidFill>
                  <a:schemeClr val="bg1"/>
                </a:solidFill>
                <a:latin typeface="나눔고딕" panose="020D0604000000000000" pitchFamily="50" charset="-127"/>
                <a:ea typeface="나눔고딕" panose="020D0604000000000000" pitchFamily="50" charset="-127"/>
              </a:rPr>
              <a:t>, </a:t>
            </a:r>
            <a:r>
              <a:rPr lang="ko-KR" altLang="en-US" sz="2400" b="0" dirty="0">
                <a:solidFill>
                  <a:schemeClr val="bg1"/>
                </a:solidFill>
                <a:latin typeface="나눔고딕" panose="020D0604000000000000" pitchFamily="50" charset="-127"/>
                <a:ea typeface="나눔고딕" panose="020D0604000000000000" pitchFamily="50" charset="-127"/>
              </a:rPr>
              <a:t>아니</a:t>
            </a:r>
            <a:r>
              <a:rPr lang="en-US" altLang="ko-KR" sz="2400" b="0" dirty="0">
                <a:solidFill>
                  <a:schemeClr val="bg1"/>
                </a:solidFill>
                <a:latin typeface="나눔고딕" panose="020D0604000000000000" pitchFamily="50" charset="-127"/>
                <a:ea typeface="나눔고딕" panose="020D0604000000000000" pitchFamily="50" charset="-127"/>
              </a:rPr>
              <a:t>, </a:t>
            </a:r>
            <a:r>
              <a:rPr lang="ko-KR" altLang="en-US" sz="2400" b="0" dirty="0">
                <a:solidFill>
                  <a:schemeClr val="bg1"/>
                </a:solidFill>
                <a:latin typeface="나눔고딕" panose="020D0604000000000000" pitchFamily="50" charset="-127"/>
                <a:ea typeface="나눔고딕" panose="020D0604000000000000" pitchFamily="50" charset="-127"/>
              </a:rPr>
              <a:t>나는 그렇게 생각하지 않는다</a:t>
            </a:r>
            <a:r>
              <a:rPr lang="en-US" altLang="ko-KR" sz="2400" b="0" dirty="0">
                <a:solidFill>
                  <a:schemeClr val="bg1"/>
                </a:solidFill>
                <a:latin typeface="나눔고딕" panose="020D0604000000000000" pitchFamily="50" charset="-127"/>
                <a:ea typeface="나눔고딕" panose="020D0604000000000000" pitchFamily="50" charset="-127"/>
              </a:rPr>
              <a:t>. </a:t>
            </a:r>
            <a:r>
              <a:rPr lang="ko-KR" altLang="en-US" sz="2400" b="0" dirty="0">
                <a:solidFill>
                  <a:schemeClr val="bg1"/>
                </a:solidFill>
                <a:latin typeface="나눔고딕" panose="020D0604000000000000" pitchFamily="50" charset="-127"/>
                <a:ea typeface="나눔고딕" panose="020D0604000000000000" pitchFamily="50" charset="-127"/>
              </a:rPr>
              <a:t>음</a:t>
            </a:r>
            <a:r>
              <a:rPr lang="en-US" altLang="ko-KR" sz="2400" b="0" dirty="0">
                <a:solidFill>
                  <a:schemeClr val="bg1"/>
                </a:solidFill>
                <a:latin typeface="나눔고딕" panose="020D0604000000000000" pitchFamily="50" charset="-127"/>
                <a:ea typeface="나눔고딕" panose="020D0604000000000000" pitchFamily="50" charset="-127"/>
              </a:rPr>
              <a:t>, </a:t>
            </a:r>
            <a:r>
              <a:rPr lang="ko-KR" altLang="en-US" sz="2400" b="0" dirty="0">
                <a:solidFill>
                  <a:schemeClr val="bg1"/>
                </a:solidFill>
                <a:latin typeface="나눔고딕" panose="020D0604000000000000" pitchFamily="50" charset="-127"/>
                <a:ea typeface="나눔고딕" panose="020D0604000000000000" pitchFamily="50" charset="-127"/>
              </a:rPr>
              <a:t>아마도 어쩌면</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라는 답변은 데이터베이스 설계에 앞서 이해해야 할 필요가 있는 복잡함이 있다는 신호입니다</a:t>
            </a:r>
            <a:r>
              <a:rPr lang="en-US" altLang="ko-KR" sz="2400" b="0" dirty="0">
                <a:solidFill>
                  <a:schemeClr val="bg1"/>
                </a:solidFill>
                <a:latin typeface="나눔고딕" panose="020D0604000000000000" pitchFamily="50" charset="-127"/>
                <a:ea typeface="나눔고딕" panose="020D0604000000000000" pitchFamily="50" charset="-127"/>
              </a:rPr>
              <a:t>. </a:t>
            </a:r>
            <a:endParaRPr lang="en-US" sz="2400" dirty="0">
              <a:solidFill>
                <a:schemeClr val="bg1"/>
              </a:solidFill>
              <a:latin typeface="나눔고딕" panose="020D0604000000000000" pitchFamily="50" charset="-127"/>
              <a:ea typeface="나눔고딕" panose="020D0604000000000000" pitchFamily="50" charset="-127"/>
            </a:endParaRPr>
          </a:p>
        </p:txBody>
      </p:sp>
      <p:sp>
        <p:nvSpPr>
          <p:cNvPr id="9" name="내용 개체 틀 2"/>
          <p:cNvSpPr txBox="1">
            <a:spLocks/>
          </p:cNvSpPr>
          <p:nvPr/>
        </p:nvSpPr>
        <p:spPr>
          <a:xfrm>
            <a:off x="806027" y="6412971"/>
            <a:ext cx="11379200" cy="2969930"/>
          </a:xfrm>
          <a:prstGeom prst="rect">
            <a:avLst/>
          </a:prstGeom>
        </p:spPr>
        <p:txBody>
          <a:bodyPr>
            <a:noAutofit/>
          </a:bodyPr>
          <a:lstStyle>
            <a:lvl1pPr marL="342900" indent="-342900" algn="l" rtl="0" eaLnBrk="1" fontAlgn="base" latinLnBrk="1" hangingPunct="1">
              <a:lnSpc>
                <a:spcPct val="120000"/>
              </a:lnSpc>
              <a:spcBef>
                <a:spcPct val="20000"/>
              </a:spcBef>
              <a:spcAft>
                <a:spcPct val="0"/>
              </a:spcAft>
              <a:buClr>
                <a:srgbClr val="002060"/>
              </a:buClr>
              <a:buSzPct val="75000"/>
              <a:buFont typeface="Wingdings" panose="05000000000000000000" pitchFamily="2" charset="2"/>
              <a:buChar char="u"/>
              <a:defRPr kumimoji="1" lang="ko-KR" altLang="en-US" sz="2000" b="1" kern="1200" dirty="0" smtClean="0">
                <a:solidFill>
                  <a:schemeClr val="tx1"/>
                </a:solidFill>
                <a:latin typeface="맑은 고딕" pitchFamily="50" charset="-127"/>
                <a:ea typeface="맑은 고딕" pitchFamily="50" charset="-127"/>
                <a:cs typeface="+mn-cs"/>
              </a:defRPr>
            </a:lvl1pPr>
            <a:lvl2pPr marL="908050" indent="-4365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600" kern="1200" dirty="0" smtClean="0">
                <a:solidFill>
                  <a:schemeClr val="tx1"/>
                </a:solidFill>
                <a:latin typeface="맑은 고딕" pitchFamily="50" charset="-127"/>
                <a:ea typeface="맑은 고딕" pitchFamily="50" charset="-127"/>
                <a:cs typeface="+mn-cs"/>
              </a:defRPr>
            </a:lvl2pPr>
            <a:lvl3pPr marL="1304925" indent="-395288"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400" kern="1200" dirty="0" smtClean="0">
                <a:solidFill>
                  <a:schemeClr val="tx1"/>
                </a:solidFill>
                <a:latin typeface="맑은 고딕" pitchFamily="50" charset="-127"/>
                <a:ea typeface="맑은 고딕" pitchFamily="50" charset="-127"/>
                <a:cs typeface="+mn-cs"/>
              </a:defRPr>
            </a:lvl3pPr>
            <a:lvl4pPr marL="1693863" indent="-387350" algn="l" rtl="0" eaLnBrk="1" fontAlgn="base" latinLnBrk="1" hangingPunct="1">
              <a:lnSpc>
                <a:spcPct val="120000"/>
              </a:lnSpc>
              <a:spcBef>
                <a:spcPct val="20000"/>
              </a:spcBef>
              <a:spcAft>
                <a:spcPct val="0"/>
              </a:spcAft>
              <a:buClr>
                <a:srgbClr val="1D314E"/>
              </a:buClr>
              <a:buSzPct val="75000"/>
              <a:buFont typeface="Wingdings" pitchFamily="2" charset="2"/>
              <a:buChar char="l"/>
              <a:defRPr kumimoji="1" lang="ko-KR" altLang="en-US" sz="1200" kern="1200" dirty="0" smtClean="0">
                <a:solidFill>
                  <a:schemeClr val="tx1"/>
                </a:solidFill>
                <a:latin typeface="맑은 고딕" pitchFamily="50" charset="-127"/>
                <a:ea typeface="맑은 고딕" pitchFamily="50" charset="-127"/>
                <a:cs typeface="+mn-cs"/>
              </a:defRPr>
            </a:lvl4pPr>
            <a:lvl5pPr marL="2093913" indent="-3984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100" dirty="0">
                <a:solidFill>
                  <a:schemeClr val="tx1"/>
                </a:solidFill>
                <a:latin typeface="+mn-ea"/>
                <a:ea typeface="+mn-ea"/>
                <a:cs typeface="Arial" pitchFamily="34" charset="0"/>
              </a:defRPr>
            </a:lvl5pPr>
            <a:lvl6pPr marL="2551113" indent="-398463" algn="l" rtl="0" eaLnBrk="1" fontAlgn="base" latinLnBrk="1" hangingPunct="1">
              <a:lnSpc>
                <a:spcPct val="115000"/>
              </a:lnSpc>
              <a:spcBef>
                <a:spcPct val="20000"/>
              </a:spcBef>
              <a:spcAft>
                <a:spcPct val="20000"/>
              </a:spcAft>
              <a:buClr>
                <a:srgbClr val="0070C0"/>
              </a:buClr>
              <a:buSzPct val="100000"/>
              <a:buFont typeface="Wingdings" pitchFamily="2" charset="2"/>
              <a:buChar char="§"/>
              <a:defRPr kumimoji="1" sz="1400">
                <a:solidFill>
                  <a:schemeClr val="tx1"/>
                </a:solidFill>
                <a:latin typeface="Arial" pitchFamily="34" charset="0"/>
                <a:ea typeface="굴림" pitchFamily="50" charset="-127"/>
                <a:cs typeface="Arial" pitchFamily="34" charset="0"/>
              </a:defRPr>
            </a:lvl6pPr>
            <a:lvl7pPr marL="30083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7pPr>
            <a:lvl8pPr marL="34655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8pPr>
            <a:lvl9pPr marL="39227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9pPr>
          </a:lstStyle>
          <a:p>
            <a:pPr>
              <a:buFont typeface="Arial" charset="0"/>
              <a:buChar char="•"/>
            </a:pPr>
            <a:r>
              <a:rPr lang="ko-KR" altLang="en-US" sz="2400" b="0" dirty="0">
                <a:solidFill>
                  <a:schemeClr val="bg1"/>
                </a:solidFill>
                <a:latin typeface="나눔고딕" panose="020D0604000000000000" pitchFamily="50" charset="-127"/>
                <a:ea typeface="나눔고딕" panose="020D0604000000000000" pitchFamily="50" charset="-127"/>
              </a:rPr>
              <a:t>문제에 대한 두 가지 견해를 갖고 문제를 보십시오</a:t>
            </a:r>
            <a:r>
              <a:rPr lang="en-US" altLang="ko-KR" sz="2400" b="0" dirty="0">
                <a:solidFill>
                  <a:schemeClr val="bg1"/>
                </a:solidFill>
                <a:latin typeface="나눔고딕" panose="020D0604000000000000" pitchFamily="50" charset="-127"/>
                <a:ea typeface="나눔고딕" panose="020D0604000000000000" pitchFamily="50" charset="-127"/>
              </a:rPr>
              <a:t>. </a:t>
            </a:r>
            <a:r>
              <a:rPr lang="ko-KR" altLang="en-US" sz="2400" b="0" dirty="0">
                <a:solidFill>
                  <a:schemeClr val="bg1"/>
                </a:solidFill>
                <a:latin typeface="나눔고딕" panose="020D0604000000000000" pitchFamily="50" charset="-127"/>
                <a:ea typeface="나눔고딕" panose="020D0604000000000000" pitchFamily="50" charset="-127"/>
              </a:rPr>
              <a:t>하나는 </a:t>
            </a:r>
            <a:r>
              <a:rPr lang="ko-KR" altLang="en-US" sz="2400" dirty="0">
                <a:solidFill>
                  <a:schemeClr val="bg1"/>
                </a:solidFill>
                <a:latin typeface="나눔고딕" panose="020D0604000000000000" pitchFamily="50" charset="-127"/>
                <a:ea typeface="나눔고딕" panose="020D0604000000000000" pitchFamily="50" charset="-127"/>
              </a:rPr>
              <a:t>최종 사용자</a:t>
            </a:r>
            <a:r>
              <a:rPr lang="ko-KR" altLang="en-US" sz="2400" b="0" dirty="0">
                <a:solidFill>
                  <a:schemeClr val="bg1"/>
                </a:solidFill>
                <a:latin typeface="나눔고딕" panose="020D0604000000000000" pitchFamily="50" charset="-127"/>
                <a:ea typeface="나눔고딕" panose="020D0604000000000000" pitchFamily="50" charset="-127"/>
              </a:rPr>
              <a:t> </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클라이언트</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의 구체적이고 실제적인 견해이고</a:t>
            </a:r>
            <a:r>
              <a:rPr lang="en-US" altLang="ko-KR" sz="2400" b="0" dirty="0">
                <a:solidFill>
                  <a:schemeClr val="bg1"/>
                </a:solidFill>
                <a:latin typeface="나눔고딕" panose="020D0604000000000000" pitchFamily="50" charset="-127"/>
                <a:ea typeface="나눔고딕" panose="020D0604000000000000" pitchFamily="50" charset="-127"/>
              </a:rPr>
              <a:t>, </a:t>
            </a:r>
            <a:r>
              <a:rPr lang="ko-KR" altLang="en-US" sz="2400" b="0" dirty="0">
                <a:solidFill>
                  <a:schemeClr val="bg1"/>
                </a:solidFill>
                <a:latin typeface="나눔고딕" panose="020D0604000000000000" pitchFamily="50" charset="-127"/>
                <a:ea typeface="나눔고딕" panose="020D0604000000000000" pitchFamily="50" charset="-127"/>
              </a:rPr>
              <a:t>다른 견해는 </a:t>
            </a:r>
            <a:r>
              <a:rPr lang="ko-KR" altLang="en-US" sz="2400" dirty="0">
                <a:solidFill>
                  <a:schemeClr val="bg1"/>
                </a:solidFill>
                <a:latin typeface="나눔고딕" panose="020D0604000000000000" pitchFamily="50" charset="-127"/>
                <a:ea typeface="나눔고딕" panose="020D0604000000000000" pitchFamily="50" charset="-127"/>
              </a:rPr>
              <a:t>시스템을 설계하고 개발하는 사람</a:t>
            </a:r>
            <a:r>
              <a:rPr lang="ko-KR" altLang="en-US" sz="2400" b="0" dirty="0">
                <a:solidFill>
                  <a:schemeClr val="bg1"/>
                </a:solidFill>
                <a:latin typeface="나눔고딕" panose="020D0604000000000000" pitchFamily="50" charset="-127"/>
                <a:ea typeface="나눔고딕" panose="020D0604000000000000" pitchFamily="50" charset="-127"/>
              </a:rPr>
              <a:t> </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개발자</a:t>
            </a:r>
            <a:r>
              <a:rPr lang="en-US" altLang="ko-KR" sz="2400" b="0" dirty="0">
                <a:solidFill>
                  <a:schemeClr val="bg1"/>
                </a:solidFill>
                <a:latin typeface="나눔고딕" panose="020D0604000000000000" pitchFamily="50" charset="-127"/>
                <a:ea typeface="나눔고딕" panose="020D0604000000000000" pitchFamily="50" charset="-127"/>
              </a:rPr>
              <a:t>)</a:t>
            </a:r>
            <a:r>
              <a:rPr lang="ko-KR" altLang="en-US" sz="2400" b="0" dirty="0">
                <a:solidFill>
                  <a:schemeClr val="bg1"/>
                </a:solidFill>
                <a:latin typeface="나눔고딕" panose="020D0604000000000000" pitchFamily="50" charset="-127"/>
                <a:ea typeface="나눔고딕" panose="020D0604000000000000" pitchFamily="50" charset="-127"/>
              </a:rPr>
              <a:t>의 보다 추상적인 모델입니다</a:t>
            </a:r>
            <a:r>
              <a:rPr lang="en-US" altLang="ko-KR" sz="2400" b="0" dirty="0">
                <a:solidFill>
                  <a:schemeClr val="bg1"/>
                </a:solidFill>
                <a:latin typeface="나눔고딕" panose="020D0604000000000000" pitchFamily="50" charset="-127"/>
                <a:ea typeface="나눔고딕" panose="020D0604000000000000" pitchFamily="50" charset="-127"/>
              </a:rPr>
              <a:t>. </a:t>
            </a:r>
            <a:r>
              <a:rPr lang="ko-KR" altLang="en-US" sz="2400" b="0" dirty="0">
                <a:solidFill>
                  <a:schemeClr val="bg1"/>
                </a:solidFill>
                <a:latin typeface="나눔고딕" panose="020D0604000000000000" pitchFamily="50" charset="-127"/>
                <a:ea typeface="나눔고딕" panose="020D0604000000000000" pitchFamily="50" charset="-127"/>
              </a:rPr>
              <a:t>데이터베이스 디자이너는 모자 </a:t>
            </a:r>
            <a:r>
              <a:rPr lang="en-US" altLang="ko-KR" sz="2400" b="0" dirty="0">
                <a:solidFill>
                  <a:schemeClr val="bg1"/>
                </a:solidFill>
                <a:latin typeface="나눔고딕" panose="020D0604000000000000" pitchFamily="50" charset="-127"/>
                <a:ea typeface="나눔고딕" panose="020D0604000000000000" pitchFamily="50" charset="-127"/>
              </a:rPr>
              <a:t>2 </a:t>
            </a:r>
            <a:r>
              <a:rPr lang="ko-KR" altLang="en-US" sz="2400" b="0" dirty="0">
                <a:solidFill>
                  <a:schemeClr val="bg1"/>
                </a:solidFill>
                <a:latin typeface="나눔고딕" panose="020D0604000000000000" pitchFamily="50" charset="-127"/>
                <a:ea typeface="나눔고딕" panose="020D0604000000000000" pitchFamily="50" charset="-127"/>
              </a:rPr>
              <a:t>개를 착용하고 필요에 따라 교체하여야 합니다</a:t>
            </a:r>
            <a:r>
              <a:rPr lang="en-US" altLang="ko-KR" sz="2400" b="0" dirty="0">
                <a:solidFill>
                  <a:schemeClr val="bg1"/>
                </a:solidFill>
                <a:latin typeface="나눔고딕" panose="020D0604000000000000" pitchFamily="50" charset="-127"/>
                <a:ea typeface="나눔고딕" panose="020D0604000000000000" pitchFamily="50" charset="-127"/>
              </a:rPr>
              <a:t>.</a:t>
            </a:r>
            <a:endParaRPr lang="en-US" sz="2400" dirty="0">
              <a:solidFill>
                <a:schemeClr val="bg1"/>
              </a:solidFill>
              <a:latin typeface="나눔고딕" panose="020D0604000000000000" pitchFamily="50" charset="-127"/>
              <a:ea typeface="나눔고딕" panose="020D0604000000000000" pitchFamily="50" charset="-127"/>
            </a:endParaRPr>
          </a:p>
        </p:txBody>
      </p:sp>
      <p:sp>
        <p:nvSpPr>
          <p:cNvPr id="10" name="TextBox 9">
            <a:extLst>
              <a:ext uri="{FF2B5EF4-FFF2-40B4-BE49-F238E27FC236}">
                <a16:creationId xmlns:a16="http://schemas.microsoft.com/office/drawing/2014/main" id="{E4D31CF6-70C6-6541-88B4-4CEC492AD1AA}"/>
              </a:ext>
            </a:extLst>
          </p:cNvPr>
          <p:cNvSpPr txBox="1"/>
          <p:nvPr/>
        </p:nvSpPr>
        <p:spPr>
          <a:xfrm>
            <a:off x="-1" y="-10996"/>
            <a:ext cx="2905433"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rtl="0" latinLnBrk="1" hangingPunct="0"/>
            <a:r>
              <a:rPr lang="en-US" altLang="ko-KR" sz="1800" i="1" dirty="0" err="1">
                <a:latin typeface="나눔고딕OTF"/>
              </a:rPr>
              <a:t>Priminary</a:t>
            </a:r>
            <a:r>
              <a:rPr lang="en-US" altLang="ko-KR" sz="1800" i="1" dirty="0">
                <a:latin typeface="나눔고딕OTF"/>
              </a:rPr>
              <a:t>&gt; </a:t>
            </a:r>
            <a:endParaRPr kumimoji="0" lang="ko-KR" altLang="en-US" sz="1800" b="0" i="1" u="none" strike="noStrike" cap="none" spc="0" normalizeH="0" baseline="0" dirty="0">
              <a:ln>
                <a:noFill/>
              </a:ln>
              <a:solidFill>
                <a:srgbClr val="FFFFFF"/>
              </a:solidFill>
              <a:effectLst/>
              <a:uFillTx/>
              <a:latin typeface="나눔고딕OTF"/>
              <a:sym typeface="American Typewriter"/>
            </a:endParaRPr>
          </a:p>
        </p:txBody>
      </p:sp>
    </p:spTree>
    <p:extLst>
      <p:ext uri="{BB962C8B-B14F-4D97-AF65-F5344CB8AC3E}">
        <p14:creationId xmlns:p14="http://schemas.microsoft.com/office/powerpoint/2010/main" val="27496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8" grpId="0"/>
      <p:bldP spid="9"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a:xfrm>
            <a:off x="806027" y="1796716"/>
            <a:ext cx="11379200" cy="6047873"/>
          </a:xfrm>
        </p:spPr>
        <p:txBody>
          <a:bodyPr>
            <a:normAutofit/>
          </a:bodyPr>
          <a:lstStyle/>
          <a:p>
            <a:pPr>
              <a:spcAft>
                <a:spcPts val="600"/>
              </a:spcAft>
            </a:pPr>
            <a:r>
              <a:rPr lang="en-US" altLang="ko-KR" sz="2800" b="1" dirty="0">
                <a:latin typeface="나눔고딕" panose="020D0604000000000000" pitchFamily="50" charset="-127"/>
                <a:ea typeface="나눔고딕" panose="020D0604000000000000" pitchFamily="50" charset="-127"/>
              </a:rPr>
              <a:t>Clerical/data entry operators:</a:t>
            </a:r>
            <a:r>
              <a:rPr lang="en-US" altLang="ko-KR" sz="2800" dirty="0">
                <a:latin typeface="나눔고딕" panose="020D0604000000000000" pitchFamily="50" charset="-127"/>
                <a:ea typeface="나눔고딕" panose="020D0604000000000000" pitchFamily="50" charset="-127"/>
              </a:rPr>
              <a:t> </a:t>
            </a:r>
            <a:r>
              <a:rPr lang="en-US" altLang="ko-KR" sz="2800" b="0" dirty="0">
                <a:latin typeface="나눔고딕" panose="020D0604000000000000" pitchFamily="50" charset="-127"/>
                <a:ea typeface="나눔고딕" panose="020D0604000000000000" pitchFamily="50" charset="-127"/>
              </a:rPr>
              <a:t>Users in this role deal with entering or updating raw data (e.g., entering order details or finding an order to enter a delivery time).</a:t>
            </a:r>
          </a:p>
          <a:p>
            <a:pPr>
              <a:spcAft>
                <a:spcPts val="600"/>
              </a:spcAft>
            </a:pPr>
            <a:r>
              <a:rPr lang="en-US" altLang="ko-KR" sz="2800" b="1" dirty="0">
                <a:latin typeface="나눔고딕" panose="020D0604000000000000" pitchFamily="50" charset="-127"/>
                <a:ea typeface="나눔고딕" panose="020D0604000000000000" pitchFamily="50" charset="-127"/>
              </a:rPr>
              <a:t>Supervisors:</a:t>
            </a:r>
            <a:r>
              <a:rPr lang="en-US" altLang="ko-KR" sz="2800" dirty="0">
                <a:latin typeface="나눔고딕" panose="020D0604000000000000" pitchFamily="50" charset="-127"/>
                <a:ea typeface="나눔고딕" panose="020D0604000000000000" pitchFamily="50" charset="-127"/>
              </a:rPr>
              <a:t> </a:t>
            </a:r>
            <a:r>
              <a:rPr lang="en-US" altLang="ko-KR" sz="2800" b="0" dirty="0">
                <a:latin typeface="나눔고딕" panose="020D0604000000000000" pitchFamily="50" charset="-127"/>
                <a:ea typeface="나눔고딕" panose="020D0604000000000000" pitchFamily="50" charset="-127"/>
              </a:rPr>
              <a:t>Users in this role deal with day–to–day details. They may require lists of transactions, rosters, and so on. For our meal delivery database, these users would probably deal with things such as a list of which orders have not yet been delivered or details of specific orders to follow up on problems.</a:t>
            </a:r>
          </a:p>
          <a:p>
            <a:pPr>
              <a:spcAft>
                <a:spcPts val="600"/>
              </a:spcAft>
            </a:pPr>
            <a:r>
              <a:rPr lang="en-US" altLang="ko-KR" sz="2800" b="1" dirty="0">
                <a:latin typeface="나눔고딕" panose="020D0604000000000000" pitchFamily="50" charset="-127"/>
                <a:ea typeface="나눔고딕" panose="020D0604000000000000" pitchFamily="50" charset="-127"/>
              </a:rPr>
              <a:t>Managers:</a:t>
            </a:r>
            <a:r>
              <a:rPr lang="en-US" altLang="ko-KR" sz="2800" dirty="0">
                <a:latin typeface="나눔고딕" panose="020D0604000000000000" pitchFamily="50" charset="-127"/>
                <a:ea typeface="나눔고딕" panose="020D0604000000000000" pitchFamily="50" charset="-127"/>
              </a:rPr>
              <a:t> </a:t>
            </a:r>
            <a:r>
              <a:rPr lang="en-US" altLang="ko-KR" sz="2800" b="0" dirty="0">
                <a:latin typeface="나눔고딕" panose="020D0604000000000000" pitchFamily="50" charset="-127"/>
                <a:ea typeface="나눔고딕" panose="020D0604000000000000" pitchFamily="50" charset="-127"/>
              </a:rPr>
              <a:t>Managers are more likely to be interested in summaries rather than day–to–day details. They may also require very general summaries that show trends and which can be used for forecasting and strategic management decisions.</a:t>
            </a: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40</a:t>
            </a:fld>
            <a:endParaRPr lang="ko-KR" altLang="en-US" dirty="0"/>
          </a:p>
        </p:txBody>
      </p:sp>
      <p:sp>
        <p:nvSpPr>
          <p:cNvPr id="5" name="TextBox 4"/>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More Use Cases?</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140397299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a:xfrm>
            <a:off x="806027" y="1497225"/>
            <a:ext cx="11379200" cy="7578442"/>
          </a:xfrm>
        </p:spPr>
        <p:txBody>
          <a:bodyPr>
            <a:noAutofit/>
          </a:bodyPr>
          <a:lstStyle/>
          <a:p>
            <a:pPr marL="457200" indent="-457200">
              <a:spcAft>
                <a:spcPts val="600"/>
              </a:spcAft>
              <a:buFont typeface="Arial" charset="0"/>
              <a:buChar char="•"/>
            </a:pPr>
            <a:r>
              <a:rPr lang="en-US" altLang="ko-KR" sz="2800" dirty="0">
                <a:latin typeface="나눔고딕" panose="020D0604000000000000" pitchFamily="50" charset="-127"/>
                <a:ea typeface="나눔고딕" panose="020D0604000000000000" pitchFamily="50" charset="-127"/>
              </a:rPr>
              <a:t>The textual description of each use case is the place to include any exceptions or problems that might occur. </a:t>
            </a:r>
          </a:p>
          <a:p>
            <a:pPr lvl="2">
              <a:spcAft>
                <a:spcPts val="600"/>
              </a:spcAft>
              <a:buFont typeface="Arial" panose="020B0604020202020204" pitchFamily="34" charset="0"/>
              <a:buChar char="•"/>
            </a:pPr>
            <a:r>
              <a:rPr lang="en-US" altLang="ko-KR" sz="2400" b="0" dirty="0">
                <a:latin typeface="나눔고딕" panose="020D0604000000000000" pitchFamily="50" charset="-127"/>
                <a:ea typeface="나눔고딕" panose="020D0604000000000000" pitchFamily="50" charset="-127"/>
              </a:rPr>
              <a:t>What to do about orders that run past midnight so as to get the elapsed time correct. </a:t>
            </a:r>
          </a:p>
          <a:p>
            <a:pPr lvl="2">
              <a:spcAft>
                <a:spcPts val="600"/>
              </a:spcAft>
              <a:buFont typeface="Arial" panose="020B0604020202020204" pitchFamily="34" charset="0"/>
              <a:buChar char="•"/>
            </a:pPr>
            <a:r>
              <a:rPr lang="en-US" altLang="ko-KR" sz="2400" b="0" dirty="0">
                <a:latin typeface="나눔고딕" panose="020D0604000000000000" pitchFamily="50" charset="-127"/>
                <a:ea typeface="나눔고딕" panose="020D0604000000000000" pitchFamily="50" charset="-127"/>
              </a:rPr>
              <a:t>What happens if an order is not completed for some reason. </a:t>
            </a:r>
            <a:endParaRPr lang="en-US" altLang="ko-KR" sz="2400" dirty="0">
              <a:latin typeface="나눔고딕" panose="020D0604000000000000" pitchFamily="50" charset="-127"/>
              <a:ea typeface="나눔고딕" panose="020D0604000000000000" pitchFamily="50" charset="-127"/>
            </a:endParaRPr>
          </a:p>
          <a:p>
            <a:pPr marL="1234984" lvl="2" indent="0">
              <a:spcAft>
                <a:spcPts val="600"/>
              </a:spcAft>
              <a:buNone/>
            </a:pPr>
            <a:r>
              <a:rPr lang="en-US" altLang="ko-KR" sz="2000" b="0" dirty="0">
                <a:latin typeface="나눔고딕" panose="020D0604000000000000" pitchFamily="50" charset="-127"/>
                <a:ea typeface="나눔고딕" panose="020D0604000000000000" pitchFamily="50" charset="-127"/>
              </a:rPr>
              <a:t>We need to differentiate orders that have been cancelled from those that have not yet been delivered so our report on the status of current orders is correct. Every time we ask for those orders not yet delivered, we don’t want to include all the discontinued orders from the beginning of time. </a:t>
            </a:r>
          </a:p>
          <a:p>
            <a:pPr marL="1234984" lvl="2" indent="0">
              <a:spcAft>
                <a:spcPts val="600"/>
              </a:spcAft>
              <a:buNone/>
            </a:pPr>
            <a:r>
              <a:rPr lang="en-US" altLang="ko-KR" sz="2000" b="0" dirty="0">
                <a:latin typeface="나눔고딕" panose="020D0604000000000000" pitchFamily="50" charset="-127"/>
                <a:ea typeface="나눔고딕" panose="020D0604000000000000" pitchFamily="50" charset="-127"/>
              </a:rPr>
              <a:t>Here are two possibilities: cancelled or terminated orders could be </a:t>
            </a:r>
            <a:r>
              <a:rPr lang="en-US" altLang="ko-KR" sz="2000" b="1" dirty="0">
                <a:latin typeface="나눔고딕" panose="020D0604000000000000" pitchFamily="50" charset="-127"/>
                <a:ea typeface="나눔고딕" panose="020D0604000000000000" pitchFamily="50" charset="-127"/>
              </a:rPr>
              <a:t>deleted </a:t>
            </a:r>
            <a:r>
              <a:rPr lang="en-US" altLang="ko-KR" sz="2000" b="0" dirty="0">
                <a:latin typeface="나눔고딕" panose="020D0604000000000000" pitchFamily="50" charset="-127"/>
                <a:ea typeface="나눔고딕" panose="020D0604000000000000" pitchFamily="50" charset="-127"/>
              </a:rPr>
              <a:t>from the system, or we could </a:t>
            </a:r>
            <a:r>
              <a:rPr lang="en-US" altLang="ko-KR" sz="2000" b="1" dirty="0">
                <a:latin typeface="나눔고딕" panose="020D0604000000000000" pitchFamily="50" charset="-127"/>
                <a:ea typeface="나눔고딕" panose="020D0604000000000000" pitchFamily="50" charset="-127"/>
              </a:rPr>
              <a:t>add a new attribute, status</a:t>
            </a:r>
            <a:r>
              <a:rPr lang="en-US" altLang="ko-KR" sz="2000" b="0" dirty="0">
                <a:latin typeface="나눔고딕" panose="020D0604000000000000" pitchFamily="50" charset="-127"/>
                <a:ea typeface="나눔고딕" panose="020D0604000000000000" pitchFamily="50" charset="-127"/>
              </a:rPr>
              <a:t>, to the Order class that could have values such as ordered, delivered, cancelled, and so on. </a:t>
            </a:r>
          </a:p>
          <a:p>
            <a:pPr marL="1234984" lvl="2" indent="0">
              <a:spcAft>
                <a:spcPts val="600"/>
              </a:spcAft>
              <a:buNone/>
            </a:pPr>
            <a:r>
              <a:rPr lang="en-US" altLang="ko-KR" sz="2000" b="0" dirty="0">
                <a:latin typeface="나눔고딕" panose="020D0604000000000000" pitchFamily="50" charset="-127"/>
                <a:ea typeface="나눔고딕" panose="020D0604000000000000" pitchFamily="50" charset="-127"/>
              </a:rPr>
              <a:t>The second option is more advisable in that it seems wasteful to delete information that is already in the system, and </a:t>
            </a:r>
          </a:p>
          <a:p>
            <a:pPr marL="1234984" lvl="2" indent="0">
              <a:spcAft>
                <a:spcPts val="600"/>
              </a:spcAft>
              <a:buNone/>
            </a:pPr>
            <a:r>
              <a:rPr lang="en-US" altLang="ko-KR" sz="2000" b="0" dirty="0">
                <a:latin typeface="나눔고딕" panose="020D0604000000000000" pitchFamily="50" charset="-127"/>
                <a:ea typeface="나눔고딕" panose="020D0604000000000000" pitchFamily="50" charset="-127"/>
              </a:rPr>
              <a:t>it is quite probable that a manager would be very interested to know what percentage of orders were cancelled (and very possibly why-but that introduces yet another level of complexity). </a:t>
            </a:r>
          </a:p>
          <a:p>
            <a:pPr marL="1234984" lvl="2" indent="0">
              <a:spcAft>
                <a:spcPts val="600"/>
              </a:spcAft>
              <a:buNone/>
            </a:pPr>
            <a:r>
              <a:rPr lang="en-US" altLang="ko-KR" sz="2000" b="0" dirty="0">
                <a:latin typeface="나눔고딕" panose="020D0604000000000000" pitchFamily="50" charset="-127"/>
                <a:ea typeface="나눔고딕" panose="020D0604000000000000" pitchFamily="50" charset="-127"/>
              </a:rPr>
              <a:t>Any additions such as keeping track of cancelled orders would have to be reflected in the use cases and data model.</a:t>
            </a:r>
            <a:endParaRPr lang="en-US" altLang="ko-KR" sz="2000" dirty="0">
              <a:latin typeface="나눔고딕" panose="020D0604000000000000" pitchFamily="50" charset="-127"/>
              <a:ea typeface="나눔고딕" panose="020D0604000000000000" pitchFamily="50" charset="-127"/>
            </a:endParaRP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41</a:t>
            </a:fld>
            <a:endParaRPr lang="ko-KR" altLang="en-US" dirty="0"/>
          </a:p>
        </p:txBody>
      </p:sp>
      <p:sp>
        <p:nvSpPr>
          <p:cNvPr id="6" name="TextBox 5"/>
          <p:cNvSpPr txBox="1"/>
          <p:nvPr/>
        </p:nvSpPr>
        <p:spPr>
          <a:xfrm>
            <a:off x="806027" y="615242"/>
            <a:ext cx="5817619" cy="646331"/>
          </a:xfrm>
          <a:prstGeom prst="rect">
            <a:avLst/>
          </a:prstGeom>
          <a:noFill/>
        </p:spPr>
        <p:txBody>
          <a:bodyPr wrap="none" rtlCol="0">
            <a:spAutoFit/>
          </a:bodyPr>
          <a:lstStyle/>
          <a:p>
            <a:pPr algn="l"/>
            <a:r>
              <a:rPr lang="en-US" altLang="ko-KR" sz="3600" b="1" dirty="0">
                <a:solidFill>
                  <a:schemeClr val="bg1"/>
                </a:solidFill>
                <a:latin typeface="나눔고딕" panose="020D0604000000000000" pitchFamily="50" charset="-127"/>
                <a:ea typeface="나눔고딕" panose="020D0604000000000000" pitchFamily="50" charset="-127"/>
              </a:rPr>
              <a:t>Exceptions and Extensions</a:t>
            </a:r>
            <a:endParaRPr lang="ko-KR" altLang="en-US" sz="3600" b="1" dirty="0">
              <a:solidFill>
                <a:schemeClr val="bg1"/>
              </a:solidFill>
              <a:latin typeface="나눔고딕" panose="020D0604000000000000" pitchFamily="50" charset="-127"/>
              <a:ea typeface="나눔고딕" panose="020D0604000000000000" pitchFamily="50" charset="-127"/>
            </a:endParaRPr>
          </a:p>
        </p:txBody>
      </p:sp>
      <p:sp>
        <p:nvSpPr>
          <p:cNvPr id="5" name="TextBox 4"/>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More Use Cases?</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182296761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a:xfrm>
            <a:off x="806027" y="1497225"/>
            <a:ext cx="11379200" cy="7680853"/>
          </a:xfrm>
        </p:spPr>
        <p:txBody>
          <a:bodyPr>
            <a:noAutofit/>
          </a:bodyPr>
          <a:lstStyle/>
          <a:p>
            <a:pPr marL="342900" indent="-342900">
              <a:spcAft>
                <a:spcPts val="600"/>
              </a:spcAft>
              <a:buFont typeface="Arial" charset="0"/>
              <a:buChar char="•"/>
            </a:pPr>
            <a:r>
              <a:rPr lang="en-US" altLang="ko-KR" sz="2400" dirty="0">
                <a:latin typeface="나눔고딕" panose="020D0604000000000000" pitchFamily="50" charset="-127"/>
                <a:ea typeface="나눔고딕" panose="020D0604000000000000" pitchFamily="50" charset="-127"/>
              </a:rPr>
              <a:t>Maintaining data includes three activities: storing new values, altering existing values, and deleting data. The three updating tasks can be combined into one use case (e.g., maintain meal data).</a:t>
            </a:r>
          </a:p>
          <a:p>
            <a:pPr marL="342900" indent="-342900">
              <a:spcAft>
                <a:spcPts val="600"/>
              </a:spcAft>
              <a:buFont typeface="Arial" charset="0"/>
              <a:buChar char="•"/>
            </a:pPr>
            <a:r>
              <a:rPr lang="en-US" altLang="ko-KR" sz="2400" dirty="0">
                <a:latin typeface="나눔고딕" panose="020D0604000000000000" pitchFamily="50" charset="-127"/>
                <a:ea typeface="나눔고딕" panose="020D0604000000000000" pitchFamily="50" charset="-127"/>
              </a:rPr>
              <a:t>A user could not really use the fact that she had corrected many misspellings of a meal description as evidence for a raise. Database software provides facilities to carry out data maintenance activities.</a:t>
            </a:r>
          </a:p>
          <a:p>
            <a:pPr marL="342900" indent="-342900">
              <a:spcAft>
                <a:spcPts val="600"/>
              </a:spcAft>
              <a:buFont typeface="Arial" charset="0"/>
              <a:buChar char="•"/>
            </a:pPr>
            <a:r>
              <a:rPr lang="en-US" altLang="ko-KR" sz="2400" dirty="0">
                <a:latin typeface="나눔고딕" panose="020D0604000000000000" pitchFamily="50" charset="-127"/>
                <a:ea typeface="나눔고딕" panose="020D0604000000000000" pitchFamily="50" charset="-127"/>
              </a:rPr>
              <a:t>For many classes, it is quite reasonable to include these maintenance activities in one use case and leave the particulars for when we design a user interface at some later point.</a:t>
            </a:r>
          </a:p>
          <a:p>
            <a:pPr marL="342900" indent="-342900">
              <a:spcAft>
                <a:spcPts val="600"/>
              </a:spcAft>
              <a:buFont typeface="Arial" charset="0"/>
              <a:buChar char="•"/>
            </a:pPr>
            <a:r>
              <a:rPr lang="en-US" altLang="ko-KR" sz="2400" dirty="0">
                <a:latin typeface="나눔고딕" panose="020D0604000000000000" pitchFamily="50" charset="-127"/>
                <a:ea typeface="나눔고딕" panose="020D0604000000000000" pitchFamily="50" charset="-127"/>
              </a:rPr>
              <a:t>It may be sensible to separate out different aspects of maintaining a particular class of data.</a:t>
            </a:r>
          </a:p>
          <a:p>
            <a:pPr marL="342900" indent="-342900">
              <a:spcAft>
                <a:spcPts val="600"/>
              </a:spcAft>
              <a:buFont typeface="Arial" charset="0"/>
              <a:buChar char="•"/>
            </a:pPr>
            <a:r>
              <a:rPr lang="en-US" altLang="ko-KR" sz="2400" dirty="0">
                <a:latin typeface="나눔고딕" panose="020D0604000000000000" pitchFamily="50" charset="-127"/>
                <a:ea typeface="나눔고딕" panose="020D0604000000000000" pitchFamily="50" charset="-127"/>
              </a:rPr>
              <a:t>Considering the entering and updating tasks separately encouraged us to think about how a receptionist might conveniently find the appropriate order to update its status, and so led us to provide reports on the status of current orders.</a:t>
            </a: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42</a:t>
            </a:fld>
            <a:endParaRPr lang="ko-KR" altLang="en-US" dirty="0"/>
          </a:p>
        </p:txBody>
      </p:sp>
      <p:sp>
        <p:nvSpPr>
          <p:cNvPr id="6" name="TextBox 5"/>
          <p:cNvSpPr txBox="1"/>
          <p:nvPr/>
        </p:nvSpPr>
        <p:spPr>
          <a:xfrm>
            <a:off x="806027" y="615242"/>
            <a:ext cx="6893233" cy="646331"/>
          </a:xfrm>
          <a:prstGeom prst="rect">
            <a:avLst/>
          </a:prstGeom>
          <a:noFill/>
        </p:spPr>
        <p:txBody>
          <a:bodyPr wrap="none" rtlCol="0">
            <a:spAutoFit/>
          </a:bodyPr>
          <a:lstStyle/>
          <a:p>
            <a:r>
              <a:rPr lang="en-US" altLang="ko-KR" sz="3600" b="1" dirty="0">
                <a:solidFill>
                  <a:schemeClr val="bg1"/>
                </a:solidFill>
                <a:latin typeface="나눔고딕" panose="020D0604000000000000" pitchFamily="50" charset="-127"/>
                <a:ea typeface="나눔고딕" panose="020D0604000000000000" pitchFamily="50" charset="-127"/>
              </a:rPr>
              <a:t>Use Cases for Maintaining Data</a:t>
            </a:r>
            <a:endParaRPr lang="ko-KR" altLang="en-US" sz="3600" b="1" dirty="0">
              <a:solidFill>
                <a:schemeClr val="bg1"/>
              </a:solidFill>
              <a:latin typeface="나눔고딕" panose="020D0604000000000000" pitchFamily="50" charset="-127"/>
              <a:ea typeface="나눔고딕" panose="020D0604000000000000" pitchFamily="50" charset="-127"/>
            </a:endParaRPr>
          </a:p>
        </p:txBody>
      </p:sp>
      <p:sp>
        <p:nvSpPr>
          <p:cNvPr id="5" name="TextBox 4"/>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More Use Cases?</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46746313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a:xfrm>
            <a:off x="806027" y="1497225"/>
            <a:ext cx="11379200" cy="7680853"/>
          </a:xfrm>
        </p:spPr>
        <p:txBody>
          <a:bodyPr>
            <a:noAutofit/>
          </a:bodyPr>
          <a:lstStyle/>
          <a:p>
            <a:pPr marL="342900" indent="-342900">
              <a:spcAft>
                <a:spcPts val="600"/>
              </a:spcAft>
              <a:buFont typeface="Arial" charset="0"/>
              <a:buChar char="•"/>
            </a:pPr>
            <a:r>
              <a:rPr lang="en-US" altLang="ko-KR" sz="2400" dirty="0">
                <a:latin typeface="나눔고딕" panose="020D0604000000000000" pitchFamily="50" charset="-127"/>
                <a:ea typeface="나눔고딕" panose="020D0604000000000000" pitchFamily="50" charset="-127"/>
              </a:rPr>
              <a:t>Reporting tasks are probably the most significant part of the database system. We need to be able to extract objects that meet some criteria and then do something with them: display them on a screen or web page, write them out in a report, group them together, count them, or average or total some attribute value(s). </a:t>
            </a:r>
          </a:p>
          <a:p>
            <a:pPr marL="342900" indent="-342900">
              <a:spcAft>
                <a:spcPts val="600"/>
              </a:spcAft>
              <a:buFont typeface="Arial" charset="0"/>
              <a:buChar char="•"/>
            </a:pPr>
            <a:r>
              <a:rPr lang="en-US" altLang="ko-KR" sz="2400" dirty="0">
                <a:latin typeface="나눔고딕" panose="020D0604000000000000" pitchFamily="50" charset="-127"/>
                <a:ea typeface="나눔고딕" panose="020D0604000000000000" pitchFamily="50" charset="-127"/>
              </a:rPr>
              <a:t>We considered grouping orders by the type of meal and quickly realized that a broader definition of meal category might prove useful. Asking detailed questions about reports early on is a good investment because it will have an impact on the classes that will be required.</a:t>
            </a:r>
          </a:p>
          <a:p>
            <a:pPr marL="342900" indent="-342900">
              <a:spcAft>
                <a:spcPts val="600"/>
              </a:spcAft>
              <a:buFont typeface="Arial" charset="0"/>
              <a:buChar char="•"/>
            </a:pPr>
            <a:r>
              <a:rPr lang="en-US" altLang="ko-KR" sz="2400" dirty="0">
                <a:latin typeface="나눔고딕" panose="020D0604000000000000" pitchFamily="50" charset="-127"/>
                <a:ea typeface="나눔고딕" panose="020D0604000000000000" pitchFamily="50" charset="-127"/>
              </a:rPr>
              <a:t>How many use cases do you need for reports? If we were to include other quite different reports (rosters, invoices, and so on) then each should have its own use case.</a:t>
            </a:r>
          </a:p>
          <a:p>
            <a:pPr marL="342900" indent="-342900">
              <a:spcAft>
                <a:spcPts val="600"/>
              </a:spcAft>
              <a:buFont typeface="Arial" charset="0"/>
              <a:buChar char="•"/>
            </a:pPr>
            <a:r>
              <a:rPr lang="en-US" altLang="ko-KR" sz="2400" dirty="0">
                <a:latin typeface="나눔고딕" panose="020D0604000000000000" pitchFamily="50" charset="-127"/>
                <a:ea typeface="나눔고딕" panose="020D0604000000000000" pitchFamily="50" charset="-127"/>
              </a:rPr>
              <a:t>All that matters at this stage is that the data are stored in such a way as to make the reports possible.</a:t>
            </a: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43</a:t>
            </a:fld>
            <a:endParaRPr lang="ko-KR" altLang="en-US" dirty="0"/>
          </a:p>
        </p:txBody>
      </p:sp>
      <p:sp>
        <p:nvSpPr>
          <p:cNvPr id="6" name="TextBox 5"/>
          <p:cNvSpPr txBox="1"/>
          <p:nvPr/>
        </p:nvSpPr>
        <p:spPr>
          <a:xfrm>
            <a:off x="894080" y="615242"/>
            <a:ext cx="7941597" cy="646331"/>
          </a:xfrm>
          <a:prstGeom prst="rect">
            <a:avLst/>
          </a:prstGeom>
          <a:noFill/>
        </p:spPr>
        <p:txBody>
          <a:bodyPr wrap="none" rtlCol="0">
            <a:spAutoFit/>
          </a:bodyPr>
          <a:lstStyle/>
          <a:p>
            <a:pPr algn="l"/>
            <a:r>
              <a:rPr lang="en-US" altLang="ko-KR" sz="3600" b="1" dirty="0">
                <a:solidFill>
                  <a:schemeClr val="bg1"/>
                </a:solidFill>
                <a:latin typeface="나눔고딕" panose="020D0604000000000000" pitchFamily="50" charset="-127"/>
                <a:ea typeface="나눔고딕" panose="020D0604000000000000" pitchFamily="50" charset="-127"/>
              </a:rPr>
              <a:t>Use Cases for Reporting Information</a:t>
            </a:r>
            <a:endParaRPr lang="ko-KR" altLang="en-US" sz="3600" b="1" dirty="0">
              <a:solidFill>
                <a:schemeClr val="bg1"/>
              </a:solidFill>
              <a:latin typeface="나눔고딕" panose="020D0604000000000000" pitchFamily="50" charset="-127"/>
              <a:ea typeface="나눔고딕" panose="020D0604000000000000" pitchFamily="50" charset="-127"/>
            </a:endParaRPr>
          </a:p>
        </p:txBody>
      </p:sp>
      <p:sp>
        <p:nvSpPr>
          <p:cNvPr id="5" name="TextBox 4"/>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More Use Cases?</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17531419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sz="4551" b="1" dirty="0">
                <a:latin typeface="Century Gothic" charset="0"/>
                <a:ea typeface="Century Gothic" charset="0"/>
                <a:cs typeface="Century Gothic" charset="0"/>
              </a:rPr>
              <a:t>Finding Out More About the Problem?</a:t>
            </a:r>
            <a:endParaRPr lang="ko-KR" altLang="en-US" sz="4551" b="1" dirty="0">
              <a:latin typeface="Century Gothic" charset="0"/>
              <a:ea typeface="Century Gothic" charset="0"/>
              <a:cs typeface="Century Gothic" charset="0"/>
            </a:endParaRPr>
          </a:p>
        </p:txBody>
      </p:sp>
      <p:sp>
        <p:nvSpPr>
          <p:cNvPr id="3" name="내용 개체 틀 2"/>
          <p:cNvSpPr>
            <a:spLocks noGrp="1"/>
          </p:cNvSpPr>
          <p:nvPr>
            <p:ph idx="1"/>
          </p:nvPr>
        </p:nvSpPr>
        <p:spPr>
          <a:xfrm>
            <a:off x="806027" y="2009281"/>
            <a:ext cx="11379200" cy="7476031"/>
          </a:xfrm>
        </p:spPr>
        <p:txBody>
          <a:bodyPr>
            <a:normAutofit/>
          </a:bodyPr>
          <a:lstStyle/>
          <a:p>
            <a:pPr marL="457200" indent="-457200">
              <a:spcAft>
                <a:spcPts val="600"/>
              </a:spcAft>
              <a:buFont typeface="Arial" charset="0"/>
              <a:buChar char="•"/>
            </a:pPr>
            <a:r>
              <a:rPr lang="en-US" altLang="ko-KR" sz="2800" b="0" dirty="0">
                <a:latin typeface="나눔고딕" panose="020D0604000000000000" pitchFamily="50" charset="-127"/>
                <a:ea typeface="나눔고딕" panose="020D0604000000000000" pitchFamily="50" charset="-127"/>
              </a:rPr>
              <a:t>A great deal of information is also available from other sources. The existing forms and reports that the client (business, researcher, club, etc.) is using are an excellent way to get an overview of a project. Having a close look at input forms and reports right at the start can improve the understanding of the problem and form a great basis for a line of detailed questioning.</a:t>
            </a:r>
          </a:p>
          <a:p>
            <a:pPr marL="457200" indent="-457200">
              <a:spcAft>
                <a:spcPts val="600"/>
              </a:spcAft>
              <a:buFont typeface="Arial" charset="0"/>
              <a:buChar char="•"/>
            </a:pPr>
            <a:r>
              <a:rPr lang="en-US" altLang="ko-KR" sz="2800" b="0" dirty="0">
                <a:latin typeface="나눔고딕" panose="020D0604000000000000" pitchFamily="50" charset="-127"/>
                <a:ea typeface="나눔고딕" panose="020D0604000000000000" pitchFamily="50" charset="-127"/>
              </a:rPr>
              <a:t>It is important to realize that you are looking at the forms and reports to find out about the problem.</a:t>
            </a:r>
          </a:p>
          <a:p>
            <a:pPr marL="457200" indent="-457200">
              <a:spcAft>
                <a:spcPts val="600"/>
              </a:spcAft>
              <a:buFont typeface="Arial" charset="0"/>
              <a:buChar char="•"/>
            </a:pPr>
            <a:r>
              <a:rPr lang="en-US" altLang="ko-KR" sz="2800" b="0" dirty="0">
                <a:latin typeface="나눔고딕" panose="020D0604000000000000" pitchFamily="50" charset="-127"/>
                <a:ea typeface="나눔고딕" panose="020D0604000000000000" pitchFamily="50" charset="-127"/>
              </a:rPr>
              <a:t>Existing reports also give you a guide as to what information is currently accessible to the client. But bear in mind that this project has possibly been commissioned because the existing reports are unsatisfactory in some respects.</a:t>
            </a:r>
          </a:p>
          <a:p>
            <a:pPr marL="457200" indent="-457200">
              <a:buFont typeface="Arial" charset="0"/>
              <a:buChar char="•"/>
            </a:pPr>
            <a:endParaRPr lang="en-US" altLang="ko-KR" sz="2800" b="0" dirty="0">
              <a:latin typeface="나눔고딕" panose="020D0604000000000000" pitchFamily="50" charset="-127"/>
              <a:ea typeface="나눔고딕" panose="020D0604000000000000" pitchFamily="50" charset="-127"/>
            </a:endParaRP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44</a:t>
            </a:fld>
            <a:endParaRPr lang="ko-KR" altLang="en-US" dirty="0"/>
          </a:p>
        </p:txBody>
      </p:sp>
      <p:sp>
        <p:nvSpPr>
          <p:cNvPr id="5" name="TextBox 4"/>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Finding Out More About </a:t>
            </a:r>
            <a:r>
              <a:rPr lang="mr-IN" sz="1800" i="1" dirty="0">
                <a:solidFill>
                  <a:schemeClr val="tx1"/>
                </a:solidFill>
                <a:latin typeface="Nanum Gothic" charset="-127"/>
                <a:ea typeface="Nanum Gothic" charset="-127"/>
                <a:cs typeface="Nanum Gothic" charset="-127"/>
              </a:rPr>
              <a:t>…</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115341171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sz="4551" b="1" dirty="0">
                <a:latin typeface="Century Gothic" charset="0"/>
                <a:ea typeface="Century Gothic" charset="0"/>
                <a:cs typeface="Century Gothic" charset="0"/>
              </a:rPr>
              <a:t>What Have We Postponed?</a:t>
            </a:r>
            <a:endParaRPr lang="ko-KR" altLang="en-US" sz="4551" b="1" dirty="0">
              <a:latin typeface="Century Gothic" charset="0"/>
              <a:ea typeface="Century Gothic" charset="0"/>
              <a:cs typeface="Century Gothic" charset="0"/>
            </a:endParaRPr>
          </a:p>
        </p:txBody>
      </p:sp>
      <p:sp>
        <p:nvSpPr>
          <p:cNvPr id="3" name="내용 개체 틀 2"/>
          <p:cNvSpPr>
            <a:spLocks noGrp="1"/>
          </p:cNvSpPr>
          <p:nvPr>
            <p:ph idx="1"/>
          </p:nvPr>
        </p:nvSpPr>
        <p:spPr>
          <a:xfrm>
            <a:off x="806027" y="2009281"/>
            <a:ext cx="11379200" cy="1375603"/>
          </a:xfrm>
        </p:spPr>
        <p:txBody>
          <a:bodyPr>
            <a:normAutofit/>
          </a:bodyPr>
          <a:lstStyle/>
          <a:p>
            <a:pPr marL="457200" indent="-457200">
              <a:buFont typeface="Arial" charset="0"/>
              <a:buChar char="•"/>
            </a:pPr>
            <a:r>
              <a:rPr lang="en-US" altLang="ko-KR" sz="2800" b="0" dirty="0">
                <a:latin typeface="나눔고딕" panose="020D0604000000000000" pitchFamily="50" charset="-127"/>
                <a:ea typeface="나눔고딕" panose="020D0604000000000000" pitchFamily="50" charset="-127"/>
              </a:rPr>
              <a:t>We need a bit more expertise with data modeling to represent some of the complexities.</a:t>
            </a:r>
          </a:p>
          <a:p>
            <a:pPr marL="457200" indent="-457200">
              <a:buFont typeface="Arial" charset="0"/>
              <a:buChar char="•"/>
            </a:pPr>
            <a:endParaRPr lang="en-US" altLang="ko-KR" sz="2800" b="0" dirty="0">
              <a:latin typeface="나눔고딕" panose="020D0604000000000000" pitchFamily="50" charset="-127"/>
              <a:ea typeface="나눔고딕" panose="020D0604000000000000" pitchFamily="50" charset="-127"/>
            </a:endParaRP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45</a:t>
            </a:fld>
            <a:endParaRPr lang="ko-KR" altLang="en-US" dirty="0"/>
          </a:p>
        </p:txBody>
      </p:sp>
      <p:sp>
        <p:nvSpPr>
          <p:cNvPr id="5" name="TextBox 4"/>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Have We </a:t>
            </a:r>
            <a:r>
              <a:rPr lang="en-US" sz="1800" i="1" dirty="0" err="1">
                <a:solidFill>
                  <a:schemeClr val="tx1"/>
                </a:solidFill>
                <a:latin typeface="Nanum Gothic" charset="-127"/>
                <a:ea typeface="Nanum Gothic" charset="-127"/>
                <a:cs typeface="Nanum Gothic" charset="-127"/>
              </a:rPr>
              <a:t>Postponsed</a:t>
            </a:r>
            <a:r>
              <a:rPr lang="en-US" sz="1800" i="1" dirty="0">
                <a:solidFill>
                  <a:schemeClr val="tx1"/>
                </a:solidFill>
                <a:latin typeface="Nanum Gothic" charset="-127"/>
                <a:ea typeface="Nanum Gothic" charset="-127"/>
                <a:cs typeface="Nanum Gothic" charset="-127"/>
              </a:rPr>
              <a:t> ?</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145594721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a:xfrm>
            <a:off x="806027" y="1497225"/>
            <a:ext cx="11379200" cy="7680853"/>
          </a:xfrm>
        </p:spPr>
        <p:txBody>
          <a:bodyPr>
            <a:noAutofit/>
          </a:bodyPr>
          <a:lstStyle/>
          <a:p>
            <a:pPr marL="457200" indent="-457200">
              <a:spcAft>
                <a:spcPts val="600"/>
              </a:spcAft>
              <a:buFont typeface="Arial" charset="0"/>
              <a:buChar char="•"/>
            </a:pPr>
            <a:r>
              <a:rPr lang="en-US" altLang="ko-KR" sz="2800" dirty="0">
                <a:latin typeface="나눔고딕" panose="020D0604000000000000" pitchFamily="50" charset="-127"/>
                <a:ea typeface="나눔고딕" panose="020D0604000000000000" pitchFamily="50" charset="-127"/>
              </a:rPr>
              <a:t>The Meal class has an attribute that we have called price. This is the current price of a meal, and clearly it will change over time. </a:t>
            </a:r>
          </a:p>
          <a:p>
            <a:pPr marL="457200" indent="-457200">
              <a:spcAft>
                <a:spcPts val="600"/>
              </a:spcAft>
              <a:buFont typeface="Arial" charset="0"/>
              <a:buChar char="•"/>
            </a:pPr>
            <a:r>
              <a:rPr lang="en-US" altLang="ko-KR" sz="2800" dirty="0">
                <a:latin typeface="나눔고딕" panose="020D0604000000000000" pitchFamily="50" charset="-127"/>
                <a:ea typeface="나눔고딕" panose="020D0604000000000000" pitchFamily="50" charset="-127"/>
              </a:rPr>
              <a:t>When a new order is placed, we need to know the current price that is recorded with the meal information. If the prices change and we run a report about old orders we will have a problem.</a:t>
            </a:r>
          </a:p>
          <a:p>
            <a:pPr marL="457200" indent="-457200">
              <a:spcAft>
                <a:spcPts val="600"/>
              </a:spcAft>
              <a:buFont typeface="Arial" charset="0"/>
              <a:buChar char="•"/>
            </a:pPr>
            <a:r>
              <a:rPr lang="en-US" altLang="ko-KR" sz="2800" dirty="0">
                <a:latin typeface="나눔고딕" panose="020D0604000000000000" pitchFamily="50" charset="-127"/>
                <a:ea typeface="나눔고딕" panose="020D0604000000000000" pitchFamily="50" charset="-127"/>
              </a:rPr>
              <a:t>The only prices we are storing are the current prices, so we will not necessarily find the total cost of particular orders when they were placed, but instead will find how much those same orders would cost at today’s current prices.</a:t>
            </a:r>
          </a:p>
          <a:p>
            <a:pPr marL="457200" indent="-457200">
              <a:spcAft>
                <a:spcPts val="600"/>
              </a:spcAft>
              <a:buFont typeface="Arial" charset="0"/>
              <a:buChar char="•"/>
            </a:pPr>
            <a:r>
              <a:rPr lang="en-US" altLang="ko-KR" sz="2800" dirty="0">
                <a:latin typeface="나눔고딕" panose="020D0604000000000000" pitchFamily="50" charset="-127"/>
                <a:ea typeface="나눔고딕" panose="020D0604000000000000" pitchFamily="50" charset="-127"/>
              </a:rPr>
              <a:t>The simplest would be to include another attribute in the Order class to contain the total value of the order at the time of ordering</a:t>
            </a: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46</a:t>
            </a:fld>
            <a:endParaRPr lang="ko-KR" altLang="en-US" dirty="0"/>
          </a:p>
        </p:txBody>
      </p:sp>
      <p:sp>
        <p:nvSpPr>
          <p:cNvPr id="6" name="TextBox 5"/>
          <p:cNvSpPr txBox="1"/>
          <p:nvPr/>
        </p:nvSpPr>
        <p:spPr>
          <a:xfrm>
            <a:off x="806722" y="575523"/>
            <a:ext cx="3608680" cy="646331"/>
          </a:xfrm>
          <a:prstGeom prst="rect">
            <a:avLst/>
          </a:prstGeom>
          <a:noFill/>
        </p:spPr>
        <p:txBody>
          <a:bodyPr wrap="none" rtlCol="0">
            <a:spAutoFit/>
          </a:bodyPr>
          <a:lstStyle/>
          <a:p>
            <a:pPr algn="l"/>
            <a:r>
              <a:rPr lang="en-US" altLang="ko-KR" sz="3600" b="1" dirty="0">
                <a:solidFill>
                  <a:schemeClr val="bg1"/>
                </a:solidFill>
                <a:latin typeface="나눔고딕" panose="020D0604000000000000" pitchFamily="50" charset="-127"/>
                <a:ea typeface="나눔고딕" panose="020D0604000000000000" pitchFamily="50" charset="-127"/>
              </a:rPr>
              <a:t>Changing Prices</a:t>
            </a:r>
            <a:endParaRPr lang="ko-KR" altLang="en-US" sz="3600" b="1" dirty="0">
              <a:solidFill>
                <a:schemeClr val="bg1"/>
              </a:solidFill>
              <a:latin typeface="나눔고딕" panose="020D0604000000000000" pitchFamily="50" charset="-127"/>
              <a:ea typeface="나눔고딕" panose="020D0604000000000000" pitchFamily="50" charset="-127"/>
            </a:endParaRPr>
          </a:p>
        </p:txBody>
      </p:sp>
      <p:sp>
        <p:nvSpPr>
          <p:cNvPr id="5" name="TextBox 4"/>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Have We </a:t>
            </a:r>
            <a:r>
              <a:rPr lang="en-US" sz="1800" i="1" dirty="0" err="1">
                <a:solidFill>
                  <a:schemeClr val="tx1"/>
                </a:solidFill>
                <a:latin typeface="Nanum Gothic" charset="-127"/>
                <a:ea typeface="Nanum Gothic" charset="-127"/>
                <a:cs typeface="Nanum Gothic" charset="-127"/>
              </a:rPr>
              <a:t>Postponsed</a:t>
            </a:r>
            <a:r>
              <a:rPr lang="en-US" sz="1800" i="1" dirty="0">
                <a:solidFill>
                  <a:schemeClr val="tx1"/>
                </a:solidFill>
                <a:latin typeface="Nanum Gothic" charset="-127"/>
                <a:ea typeface="Nanum Gothic" charset="-127"/>
                <a:cs typeface="Nanum Gothic" charset="-127"/>
              </a:rPr>
              <a:t> ?</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1692543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1000"/>
                                        <p:tgtEl>
                                          <p:spTgt spid="3">
                                            <p:txEl>
                                              <p:pRg st="3" end="3"/>
                                            </p:txEl>
                                          </p:spTgt>
                                        </p:tgtEl>
                                      </p:cBhvr>
                                    </p:animEffect>
                                    <p:anim calcmode="lin" valueType="num">
                                      <p:cBhvr>
                                        <p:cTn id="27"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a:xfrm>
            <a:off x="806027" y="1497225"/>
            <a:ext cx="11379200" cy="7680853"/>
          </a:xfrm>
        </p:spPr>
        <p:txBody>
          <a:bodyPr>
            <a:noAutofit/>
          </a:bodyPr>
          <a:lstStyle/>
          <a:p>
            <a:pPr marL="457200" indent="-457200">
              <a:spcAft>
                <a:spcPts val="600"/>
              </a:spcAft>
              <a:buFont typeface="Arial" charset="0"/>
              <a:buChar char="•"/>
            </a:pPr>
            <a:r>
              <a:rPr lang="en-US" altLang="ko-KR" sz="2800" dirty="0">
                <a:latin typeface="나눔고딕" panose="020D0604000000000000" pitchFamily="50" charset="-127"/>
                <a:ea typeface="나눔고딕" panose="020D0604000000000000" pitchFamily="50" charset="-127"/>
              </a:rPr>
              <a:t>The Meal class has an attribute that we have called price. This is the current price of a meal, and clearly it will change over time. </a:t>
            </a:r>
          </a:p>
          <a:p>
            <a:pPr marL="457200" indent="-457200">
              <a:spcAft>
                <a:spcPts val="600"/>
              </a:spcAft>
              <a:buFont typeface="Arial" charset="0"/>
              <a:buChar char="•"/>
            </a:pPr>
            <a:r>
              <a:rPr lang="en-US" altLang="ko-KR" sz="2800" dirty="0">
                <a:latin typeface="나눔고딕" panose="020D0604000000000000" pitchFamily="50" charset="-127"/>
                <a:ea typeface="나눔고딕" panose="020D0604000000000000" pitchFamily="50" charset="-127"/>
              </a:rPr>
              <a:t>When a new order is placed, we need to know the current price that is recorded with the meal information. If the prices change and we run a report about old orders we will have a problem.</a:t>
            </a:r>
          </a:p>
          <a:p>
            <a:pPr marL="457200" indent="-457200">
              <a:spcAft>
                <a:spcPts val="600"/>
              </a:spcAft>
              <a:buFont typeface="Arial" charset="0"/>
              <a:buChar char="•"/>
            </a:pPr>
            <a:r>
              <a:rPr lang="en-US" altLang="ko-KR" sz="2800" dirty="0">
                <a:latin typeface="나눔고딕" panose="020D0604000000000000" pitchFamily="50" charset="-127"/>
                <a:ea typeface="나눔고딕" panose="020D0604000000000000" pitchFamily="50" charset="-127"/>
              </a:rPr>
              <a:t>The only prices we are storing are the current prices, so we will not necessarily find the total cost of particular orders when they were placed, but instead will find how much those same orders would cost at today’s current prices.</a:t>
            </a:r>
          </a:p>
          <a:p>
            <a:pPr marL="457200" indent="-457200">
              <a:spcAft>
                <a:spcPts val="600"/>
              </a:spcAft>
              <a:buFont typeface="Arial" charset="0"/>
              <a:buChar char="•"/>
            </a:pPr>
            <a:r>
              <a:rPr lang="en-US" altLang="ko-KR" sz="2800" dirty="0">
                <a:latin typeface="나눔고딕" panose="020D0604000000000000" pitchFamily="50" charset="-127"/>
                <a:ea typeface="나눔고딕" panose="020D0604000000000000" pitchFamily="50" charset="-127"/>
              </a:rPr>
              <a:t>The simplest would be to include another attribute in the Order class to contain the total value of the order at the time of ordering</a:t>
            </a: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47</a:t>
            </a:fld>
            <a:endParaRPr lang="ko-KR" altLang="en-US" dirty="0"/>
          </a:p>
        </p:txBody>
      </p:sp>
      <p:sp>
        <p:nvSpPr>
          <p:cNvPr id="6" name="TextBox 5"/>
          <p:cNvSpPr txBox="1"/>
          <p:nvPr/>
        </p:nvSpPr>
        <p:spPr>
          <a:xfrm>
            <a:off x="806722" y="575523"/>
            <a:ext cx="3608680" cy="646331"/>
          </a:xfrm>
          <a:prstGeom prst="rect">
            <a:avLst/>
          </a:prstGeom>
          <a:noFill/>
        </p:spPr>
        <p:txBody>
          <a:bodyPr wrap="none" rtlCol="0">
            <a:spAutoFit/>
          </a:bodyPr>
          <a:lstStyle/>
          <a:p>
            <a:pPr algn="l"/>
            <a:r>
              <a:rPr lang="en-US" altLang="ko-KR" sz="3600" b="1" dirty="0">
                <a:solidFill>
                  <a:schemeClr val="bg1"/>
                </a:solidFill>
                <a:latin typeface="나눔고딕" panose="020D0604000000000000" pitchFamily="50" charset="-127"/>
                <a:ea typeface="나눔고딕" panose="020D0604000000000000" pitchFamily="50" charset="-127"/>
              </a:rPr>
              <a:t>Changing Prices</a:t>
            </a:r>
            <a:endParaRPr lang="ko-KR" altLang="en-US" sz="3600" b="1" dirty="0">
              <a:solidFill>
                <a:schemeClr val="bg1"/>
              </a:solidFill>
              <a:latin typeface="나눔고딕" panose="020D0604000000000000" pitchFamily="50" charset="-127"/>
              <a:ea typeface="나눔고딕" panose="020D0604000000000000" pitchFamily="50" charset="-127"/>
            </a:endParaRPr>
          </a:p>
        </p:txBody>
      </p:sp>
      <p:sp>
        <p:nvSpPr>
          <p:cNvPr id="5" name="TextBox 4"/>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Have We </a:t>
            </a:r>
            <a:r>
              <a:rPr lang="en-US" sz="1800" i="1" dirty="0" err="1">
                <a:solidFill>
                  <a:schemeClr val="tx1"/>
                </a:solidFill>
                <a:latin typeface="Nanum Gothic" charset="-127"/>
                <a:ea typeface="Nanum Gothic" charset="-127"/>
                <a:cs typeface="Nanum Gothic" charset="-127"/>
              </a:rPr>
              <a:t>Postponsed</a:t>
            </a:r>
            <a:r>
              <a:rPr lang="en-US" sz="1800" i="1" dirty="0">
                <a:solidFill>
                  <a:schemeClr val="tx1"/>
                </a:solidFill>
                <a:latin typeface="Nanum Gothic" charset="-127"/>
                <a:ea typeface="Nanum Gothic" charset="-127"/>
                <a:cs typeface="Nanum Gothic" charset="-127"/>
              </a:rPr>
              <a:t> ?</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856261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1000"/>
                                        <p:tgtEl>
                                          <p:spTgt spid="3">
                                            <p:txEl>
                                              <p:pRg st="3" end="3"/>
                                            </p:txEl>
                                          </p:spTgt>
                                        </p:tgtEl>
                                      </p:cBhvr>
                                    </p:animEffect>
                                    <p:anim calcmode="lin" valueType="num">
                                      <p:cBhvr>
                                        <p:cTn id="27"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a:xfrm>
            <a:off x="806027" y="1497225"/>
            <a:ext cx="11379200" cy="7680853"/>
          </a:xfrm>
        </p:spPr>
        <p:txBody>
          <a:bodyPr>
            <a:noAutofit/>
          </a:bodyPr>
          <a:lstStyle/>
          <a:p>
            <a:pPr marL="457200" indent="-457200">
              <a:spcAft>
                <a:spcPts val="600"/>
              </a:spcAft>
              <a:buFont typeface="Arial" charset="0"/>
              <a:buChar char="•"/>
            </a:pPr>
            <a:r>
              <a:rPr lang="en-US" altLang="ko-KR" sz="2800" dirty="0">
                <a:latin typeface="나눔고딕" panose="020D0604000000000000" pitchFamily="50" charset="-127"/>
                <a:ea typeface="나눔고딕" panose="020D0604000000000000" pitchFamily="50" charset="-127"/>
              </a:rPr>
              <a:t>Another thing that is certain to change over time are the meals being offered. </a:t>
            </a:r>
          </a:p>
          <a:p>
            <a:pPr marL="457200" indent="-457200">
              <a:spcAft>
                <a:spcPts val="600"/>
              </a:spcAft>
              <a:buFont typeface="Arial" charset="0"/>
              <a:buChar char="•"/>
            </a:pPr>
            <a:r>
              <a:rPr lang="en-US" altLang="ko-KR" sz="2800" dirty="0">
                <a:latin typeface="나눔고딕" panose="020D0604000000000000" pitchFamily="50" charset="-127"/>
                <a:ea typeface="나눔고딕" panose="020D0604000000000000" pitchFamily="50" charset="-127"/>
              </a:rPr>
              <a:t>Adding new meals doesn’t raise any problems; however, removing a meal is trickier. </a:t>
            </a:r>
          </a:p>
          <a:p>
            <a:pPr marL="457200" indent="-457200">
              <a:spcAft>
                <a:spcPts val="600"/>
              </a:spcAft>
              <a:buFont typeface="Arial" charset="0"/>
              <a:buChar char="•"/>
            </a:pPr>
            <a:r>
              <a:rPr lang="en-US" altLang="ko-KR" sz="2800" dirty="0">
                <a:latin typeface="나눔고딕" panose="020D0604000000000000" pitchFamily="50" charset="-127"/>
                <a:ea typeface="나눔고딕" panose="020D0604000000000000" pitchFamily="50" charset="-127"/>
              </a:rPr>
              <a:t>We have to consider what happens to old orders in the system that are associated with that meal. We probably want to retain this historical data, so we may choose never to remove any meals that are associated with orders.</a:t>
            </a:r>
          </a:p>
          <a:p>
            <a:pPr marL="457200" indent="-457200">
              <a:spcAft>
                <a:spcPts val="600"/>
              </a:spcAft>
              <a:buFont typeface="Arial" charset="0"/>
              <a:buChar char="•"/>
            </a:pPr>
            <a:r>
              <a:rPr lang="en-US" altLang="ko-KR" sz="2800" dirty="0">
                <a:latin typeface="나눔고딕" panose="020D0604000000000000" pitchFamily="50" charset="-127"/>
                <a:ea typeface="나눔고딕" panose="020D0604000000000000" pitchFamily="50" charset="-127"/>
              </a:rPr>
              <a:t>The set of meals includes some that should not be associated with new orders. One way to deal with this is to add an attribute, </a:t>
            </a:r>
            <a:r>
              <a:rPr lang="en-US" altLang="ko-KR" sz="2800" i="1" dirty="0">
                <a:latin typeface="나눔고딕" panose="020D0604000000000000" pitchFamily="50" charset="-127"/>
                <a:ea typeface="나눔고딕" panose="020D0604000000000000" pitchFamily="50" charset="-127"/>
              </a:rPr>
              <a:t>available</a:t>
            </a:r>
            <a:r>
              <a:rPr lang="en-US" altLang="ko-KR" sz="2800" dirty="0">
                <a:latin typeface="나눔고딕" panose="020D0604000000000000" pitchFamily="50" charset="-127"/>
                <a:ea typeface="나눔고딕" panose="020D0604000000000000" pitchFamily="50" charset="-127"/>
              </a:rPr>
              <a:t>, to the Meal class that indicates whether the meal can be ordered at the present time. </a:t>
            </a:r>
          </a:p>
          <a:p>
            <a:pPr marL="457200" indent="-457200">
              <a:spcAft>
                <a:spcPts val="600"/>
              </a:spcAft>
              <a:buFont typeface="Arial" charset="0"/>
              <a:buChar char="•"/>
            </a:pPr>
            <a:r>
              <a:rPr lang="en-US" altLang="ko-KR" sz="2800" dirty="0">
                <a:latin typeface="나눔고딕" panose="020D0604000000000000" pitchFamily="50" charset="-127"/>
                <a:ea typeface="나눔고딕" panose="020D0604000000000000" pitchFamily="50" charset="-127"/>
              </a:rPr>
              <a:t>We would need to alter our use case for entering an order to say that only meals that are available can be included.  Our reporting use cases, however, would probably include all meals that were ordered during the reporting period.</a:t>
            </a: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48</a:t>
            </a:fld>
            <a:endParaRPr lang="ko-KR" altLang="en-US" dirty="0"/>
          </a:p>
        </p:txBody>
      </p:sp>
      <p:sp>
        <p:nvSpPr>
          <p:cNvPr id="6" name="TextBox 5"/>
          <p:cNvSpPr txBox="1"/>
          <p:nvPr/>
        </p:nvSpPr>
        <p:spPr>
          <a:xfrm>
            <a:off x="806027" y="615242"/>
            <a:ext cx="6470041" cy="646331"/>
          </a:xfrm>
          <a:prstGeom prst="rect">
            <a:avLst/>
          </a:prstGeom>
          <a:noFill/>
        </p:spPr>
        <p:txBody>
          <a:bodyPr wrap="none" rtlCol="0">
            <a:spAutoFit/>
          </a:bodyPr>
          <a:lstStyle/>
          <a:p>
            <a:pPr algn="l"/>
            <a:r>
              <a:rPr lang="en-US" altLang="ko-KR" sz="3600" b="1" dirty="0">
                <a:solidFill>
                  <a:schemeClr val="bg1"/>
                </a:solidFill>
                <a:latin typeface="나눔고딕" panose="020D0604000000000000" pitchFamily="50" charset="-127"/>
                <a:ea typeface="나눔고딕" panose="020D0604000000000000" pitchFamily="50" charset="-127"/>
              </a:rPr>
              <a:t>Meals That Are Discontinued </a:t>
            </a:r>
            <a:endParaRPr lang="ko-KR" altLang="en-US" sz="3600" b="1" dirty="0">
              <a:solidFill>
                <a:schemeClr val="bg1"/>
              </a:solidFill>
              <a:latin typeface="나눔고딕" panose="020D0604000000000000" pitchFamily="50" charset="-127"/>
              <a:ea typeface="나눔고딕" panose="020D0604000000000000" pitchFamily="50" charset="-127"/>
            </a:endParaRPr>
          </a:p>
        </p:txBody>
      </p:sp>
      <p:sp>
        <p:nvSpPr>
          <p:cNvPr id="5" name="TextBox 4"/>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Have We </a:t>
            </a:r>
            <a:r>
              <a:rPr lang="en-US" sz="1800" i="1" dirty="0" err="1">
                <a:solidFill>
                  <a:schemeClr val="tx1"/>
                </a:solidFill>
                <a:latin typeface="Nanum Gothic" charset="-127"/>
                <a:ea typeface="Nanum Gothic" charset="-127"/>
                <a:cs typeface="Nanum Gothic" charset="-127"/>
              </a:rPr>
              <a:t>Postponsed</a:t>
            </a:r>
            <a:r>
              <a:rPr lang="en-US" sz="1800" i="1" dirty="0">
                <a:solidFill>
                  <a:schemeClr val="tx1"/>
                </a:solidFill>
                <a:latin typeface="Nanum Gothic" charset="-127"/>
                <a:ea typeface="Nanum Gothic" charset="-127"/>
                <a:cs typeface="Nanum Gothic" charset="-127"/>
              </a:rPr>
              <a:t> ?</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1411353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a:xfrm>
            <a:off x="806027" y="1497225"/>
            <a:ext cx="11379200" cy="7680853"/>
          </a:xfrm>
        </p:spPr>
        <p:txBody>
          <a:bodyPr>
            <a:noAutofit/>
          </a:bodyPr>
          <a:lstStyle/>
          <a:p>
            <a:pPr marL="457200" indent="-457200">
              <a:spcAft>
                <a:spcPts val="600"/>
              </a:spcAft>
              <a:buFont typeface="Arial" charset="0"/>
              <a:buChar char="•"/>
            </a:pPr>
            <a:r>
              <a:rPr lang="en-US" altLang="ko-KR" sz="2800" dirty="0">
                <a:latin typeface="나눔고딕" panose="020D0604000000000000" pitchFamily="50" charset="-127"/>
                <a:ea typeface="나눔고딕" panose="020D0604000000000000" pitchFamily="50" charset="-127"/>
              </a:rPr>
              <a:t>What if our customer orders two chicken vindaloos? </a:t>
            </a:r>
          </a:p>
          <a:p>
            <a:pPr marL="457200" indent="-457200">
              <a:spcAft>
                <a:spcPts val="600"/>
              </a:spcAft>
              <a:buFont typeface="Arial" charset="0"/>
              <a:buChar char="•"/>
            </a:pPr>
            <a:r>
              <a:rPr lang="en-US" altLang="ko-KR" sz="2800" dirty="0">
                <a:latin typeface="나눔고딕" panose="020D0604000000000000" pitchFamily="50" charset="-127"/>
                <a:ea typeface="나눔고딕" panose="020D0604000000000000" pitchFamily="50" charset="-127"/>
              </a:rPr>
              <a:t>We can associate the Order object with the Meal object, but where do we keep the information about how many of this particular meal is to be delivered for this order? </a:t>
            </a:r>
          </a:p>
          <a:p>
            <a:pPr marL="457200" indent="-457200">
              <a:spcAft>
                <a:spcPts val="600"/>
              </a:spcAft>
              <a:buFont typeface="Arial" charset="0"/>
              <a:buChar char="•"/>
            </a:pPr>
            <a:r>
              <a:rPr lang="en-US" altLang="ko-KR" sz="2800" dirty="0">
                <a:latin typeface="나눔고딕" panose="020D0604000000000000" pitchFamily="50" charset="-127"/>
                <a:ea typeface="나눔고딕" panose="020D0604000000000000" pitchFamily="50" charset="-127"/>
              </a:rPr>
              <a:t>This is a very serious oversight, and to fix it requires a new class between the Order and Meal classes.</a:t>
            </a: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49</a:t>
            </a:fld>
            <a:endParaRPr lang="ko-KR" altLang="en-US" dirty="0"/>
          </a:p>
        </p:txBody>
      </p:sp>
      <p:sp>
        <p:nvSpPr>
          <p:cNvPr id="6" name="TextBox 5"/>
          <p:cNvSpPr txBox="1"/>
          <p:nvPr/>
        </p:nvSpPr>
        <p:spPr>
          <a:xfrm>
            <a:off x="894080" y="615242"/>
            <a:ext cx="6468437" cy="646331"/>
          </a:xfrm>
          <a:prstGeom prst="rect">
            <a:avLst/>
          </a:prstGeom>
          <a:noFill/>
        </p:spPr>
        <p:txBody>
          <a:bodyPr wrap="none" rtlCol="0">
            <a:spAutoFit/>
          </a:bodyPr>
          <a:lstStyle/>
          <a:p>
            <a:pPr algn="l"/>
            <a:r>
              <a:rPr lang="en-US" altLang="ko-KR" sz="3600" b="1" dirty="0">
                <a:solidFill>
                  <a:schemeClr val="bg1"/>
                </a:solidFill>
                <a:latin typeface="나눔고딕" panose="020D0604000000000000" pitchFamily="50" charset="-127"/>
                <a:ea typeface="나눔고딕" panose="020D0604000000000000" pitchFamily="50" charset="-127"/>
              </a:rPr>
              <a:t>Quantities of Particular Meals</a:t>
            </a:r>
            <a:endParaRPr lang="ko-KR" altLang="en-US" sz="3600" b="1" dirty="0">
              <a:solidFill>
                <a:schemeClr val="bg1"/>
              </a:solidFill>
              <a:latin typeface="나눔고딕" panose="020D0604000000000000" pitchFamily="50" charset="-127"/>
              <a:ea typeface="나눔고딕" panose="020D0604000000000000" pitchFamily="50" charset="-127"/>
            </a:endParaRPr>
          </a:p>
        </p:txBody>
      </p:sp>
      <p:sp>
        <p:nvSpPr>
          <p:cNvPr id="5" name="TextBox 4"/>
          <p:cNvSpPr txBox="1"/>
          <p:nvPr/>
        </p:nvSpPr>
        <p:spPr>
          <a:xfrm>
            <a:off x="-1" y="0"/>
            <a:ext cx="4331369"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i="1" dirty="0">
                <a:solidFill>
                  <a:schemeClr val="tx1"/>
                </a:solidFill>
                <a:latin typeface="Nanum Gothic" charset="-127"/>
                <a:ea typeface="Nanum Gothic" charset="-127"/>
                <a:cs typeface="Nanum Gothic" charset="-127"/>
              </a:rPr>
              <a:t>What Have We </a:t>
            </a:r>
            <a:r>
              <a:rPr lang="en-US" sz="1800" i="1" dirty="0" err="1">
                <a:solidFill>
                  <a:schemeClr val="tx1"/>
                </a:solidFill>
                <a:latin typeface="Nanum Gothic" charset="-127"/>
                <a:ea typeface="Nanum Gothic" charset="-127"/>
                <a:cs typeface="Nanum Gothic" charset="-127"/>
              </a:rPr>
              <a:t>Postponsed</a:t>
            </a:r>
            <a:r>
              <a:rPr lang="en-US" sz="1800" i="1" dirty="0">
                <a:solidFill>
                  <a:schemeClr val="tx1"/>
                </a:solidFill>
                <a:latin typeface="Nanum Gothic" charset="-127"/>
                <a:ea typeface="Nanum Gothic" charset="-127"/>
                <a:cs typeface="Nanum Gothic" charset="-127"/>
              </a:rPr>
              <a:t> ?</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366647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Today’s Lecture</a:t>
            </a:r>
          </a:p>
        </p:txBody>
      </p:sp>
      <p:sp>
        <p:nvSpPr>
          <p:cNvPr id="3" name="Content Placeholder 2"/>
          <p:cNvSpPr>
            <a:spLocks noGrp="1"/>
          </p:cNvSpPr>
          <p:nvPr>
            <p:ph idx="1"/>
          </p:nvPr>
        </p:nvSpPr>
        <p:spPr/>
        <p:txBody>
          <a:bodyPr>
            <a:normAutofit fontScale="85000" lnSpcReduction="20000"/>
          </a:bodyPr>
          <a:lstStyle/>
          <a:p>
            <a:pPr marL="742950" indent="-742950">
              <a:spcAft>
                <a:spcPts val="600"/>
              </a:spcAft>
              <a:buFont typeface="+mj-lt"/>
              <a:buAutoNum type="arabicPeriod"/>
            </a:pPr>
            <a:r>
              <a:rPr lang="en-US" altLang="ko-KR" sz="3600" dirty="0">
                <a:latin typeface="Nanum Gothic" charset="-127"/>
                <a:ea typeface="Nanum Gothic" charset="-127"/>
                <a:cs typeface="Nanum Gothic" charset="-127"/>
              </a:rPr>
              <a:t>Real and Abstract Views of a Problem</a:t>
            </a:r>
          </a:p>
          <a:p>
            <a:pPr marL="742950" indent="-742950">
              <a:spcAft>
                <a:spcPts val="600"/>
              </a:spcAft>
              <a:buFont typeface="+mj-lt"/>
              <a:buAutoNum type="arabicPeriod"/>
            </a:pPr>
            <a:r>
              <a:rPr lang="en-US" altLang="ko-KR" sz="3600" dirty="0">
                <a:latin typeface="Nanum Gothic" charset="-127"/>
                <a:ea typeface="Nanum Gothic" charset="-127"/>
                <a:cs typeface="Nanum Gothic" charset="-127"/>
              </a:rPr>
              <a:t>What Does the User Do?</a:t>
            </a:r>
          </a:p>
          <a:p>
            <a:pPr marL="742950" indent="-742950">
              <a:spcAft>
                <a:spcPts val="600"/>
              </a:spcAft>
              <a:buFont typeface="+mj-lt"/>
              <a:buAutoNum type="arabicPeriod"/>
            </a:pPr>
            <a:r>
              <a:rPr lang="en-US" altLang="ko-KR" sz="3600" dirty="0">
                <a:latin typeface="Nanum Gothic" charset="-127"/>
                <a:ea typeface="Nanum Gothic" charset="-127"/>
                <a:cs typeface="Nanum Gothic" charset="-127"/>
              </a:rPr>
              <a:t>What Data Are Involved?</a:t>
            </a:r>
          </a:p>
          <a:p>
            <a:pPr marL="742950" indent="-742950">
              <a:spcAft>
                <a:spcPts val="600"/>
              </a:spcAft>
              <a:buFont typeface="+mj-lt"/>
              <a:buAutoNum type="arabicPeriod"/>
            </a:pPr>
            <a:r>
              <a:rPr lang="en-US" altLang="ko-KR" sz="3600" dirty="0">
                <a:latin typeface="Nanum Gothic" charset="-127"/>
                <a:ea typeface="Nanum Gothic" charset="-127"/>
                <a:cs typeface="Nanum Gothic" charset="-127"/>
              </a:rPr>
              <a:t>What Is the Objective of the System?</a:t>
            </a:r>
          </a:p>
          <a:p>
            <a:pPr marL="742950" indent="-742950">
              <a:spcAft>
                <a:spcPts val="600"/>
              </a:spcAft>
              <a:buFont typeface="+mj-lt"/>
              <a:buAutoNum type="arabicPeriod"/>
            </a:pPr>
            <a:r>
              <a:rPr lang="en-US" altLang="ko-KR" sz="3600" dirty="0">
                <a:latin typeface="Nanum Gothic" charset="-127"/>
                <a:ea typeface="Nanum Gothic" charset="-127"/>
                <a:cs typeface="Nanum Gothic" charset="-127"/>
              </a:rPr>
              <a:t>What Data are Required to Satisfy the Objective?</a:t>
            </a:r>
          </a:p>
          <a:p>
            <a:pPr marL="742950" indent="-742950">
              <a:spcAft>
                <a:spcPts val="600"/>
              </a:spcAft>
              <a:buFont typeface="+mj-lt"/>
              <a:buAutoNum type="arabicPeriod"/>
            </a:pPr>
            <a:r>
              <a:rPr lang="en-US" altLang="ko-KR" sz="3600" dirty="0">
                <a:latin typeface="Nanum Gothic" charset="-127"/>
                <a:ea typeface="Nanum Gothic" charset="-127"/>
                <a:cs typeface="Nanum Gothic" charset="-127"/>
              </a:rPr>
              <a:t>What are the Input Use Cases?</a:t>
            </a:r>
          </a:p>
          <a:p>
            <a:pPr marL="742950" indent="-742950">
              <a:spcAft>
                <a:spcPts val="600"/>
              </a:spcAft>
              <a:buFont typeface="+mj-lt"/>
              <a:buAutoNum type="arabicPeriod"/>
            </a:pPr>
            <a:r>
              <a:rPr lang="en-US" altLang="ko-KR" sz="3600" dirty="0">
                <a:latin typeface="Nanum Gothic" charset="-127"/>
                <a:ea typeface="Nanum Gothic" charset="-127"/>
                <a:cs typeface="Nanum Gothic" charset="-127"/>
              </a:rPr>
              <a:t>What is the First Model?</a:t>
            </a:r>
          </a:p>
          <a:p>
            <a:pPr marL="742950" indent="-742950">
              <a:spcAft>
                <a:spcPts val="600"/>
              </a:spcAft>
              <a:buFont typeface="+mj-lt"/>
              <a:buAutoNum type="arabicPeriod"/>
            </a:pPr>
            <a:r>
              <a:rPr lang="en-US" altLang="ko-KR" sz="3600" dirty="0">
                <a:latin typeface="Nanum Gothic" charset="-127"/>
                <a:ea typeface="Nanum Gothic" charset="-127"/>
                <a:cs typeface="Nanum Gothic" charset="-127"/>
              </a:rPr>
              <a:t>What Are the Output Use Cases?</a:t>
            </a:r>
          </a:p>
          <a:p>
            <a:pPr marL="742950" indent="-742950">
              <a:spcAft>
                <a:spcPts val="600"/>
              </a:spcAft>
              <a:buFont typeface="+mj-lt"/>
              <a:buAutoNum type="arabicPeriod"/>
            </a:pPr>
            <a:r>
              <a:rPr lang="en-US" altLang="ko-KR" sz="3600" dirty="0">
                <a:latin typeface="Nanum Gothic" charset="-127"/>
                <a:ea typeface="Nanum Gothic" charset="-127"/>
                <a:cs typeface="Nanum Gothic" charset="-127"/>
              </a:rPr>
              <a:t>More About Use Cases</a:t>
            </a:r>
          </a:p>
          <a:p>
            <a:pPr marL="742950" indent="-742950">
              <a:spcAft>
                <a:spcPts val="600"/>
              </a:spcAft>
              <a:buFont typeface="+mj-lt"/>
              <a:buAutoNum type="arabicPeriod"/>
            </a:pPr>
            <a:r>
              <a:rPr lang="en-US" altLang="ko-KR" sz="3600" dirty="0">
                <a:latin typeface="Nanum Gothic" charset="-127"/>
                <a:ea typeface="Nanum Gothic" charset="-127"/>
                <a:cs typeface="Nanum Gothic" charset="-127"/>
              </a:rPr>
              <a:t>Finding Out More About the Problem</a:t>
            </a:r>
          </a:p>
          <a:p>
            <a:pPr marL="742950" indent="-742950">
              <a:spcAft>
                <a:spcPts val="600"/>
              </a:spcAft>
              <a:buFont typeface="+mj-lt"/>
              <a:buAutoNum type="arabicPeriod"/>
            </a:pPr>
            <a:r>
              <a:rPr lang="en-US" altLang="ko-KR" sz="3600" dirty="0">
                <a:latin typeface="Nanum Gothic" charset="-127"/>
                <a:ea typeface="Nanum Gothic" charset="-127"/>
                <a:cs typeface="Nanum Gothic" charset="-127"/>
              </a:rPr>
              <a:t>What Have We Postponed? </a:t>
            </a:r>
          </a:p>
          <a:p>
            <a:pPr marL="742950" indent="-742950">
              <a:spcAft>
                <a:spcPts val="600"/>
              </a:spcAft>
              <a:buFont typeface="+mj-lt"/>
              <a:buAutoNum type="arabicPeriod"/>
            </a:pPr>
            <a:r>
              <a:rPr lang="en-US" altLang="ko-KR" sz="3600" dirty="0" err="1">
                <a:solidFill>
                  <a:srgbClr val="0070C0"/>
                </a:solidFill>
                <a:latin typeface="Nanum Gothic" charset="-127"/>
                <a:ea typeface="Nanum Gothic" charset="-127"/>
                <a:cs typeface="Nanum Gothic" charset="-127"/>
              </a:rPr>
              <a:t>Excercises</a:t>
            </a:r>
            <a:endParaRPr lang="en-US" altLang="ko-KR" sz="3600" dirty="0">
              <a:solidFill>
                <a:srgbClr val="0070C0"/>
              </a:solidFill>
              <a:latin typeface="Nanum Gothic" charset="-127"/>
              <a:ea typeface="Nanum Gothic" charset="-127"/>
              <a:cs typeface="Nanum Gothic" charset="-127"/>
            </a:endParaRPr>
          </a:p>
          <a:p>
            <a:pPr marL="742950" indent="-742950">
              <a:spcAft>
                <a:spcPts val="600"/>
              </a:spcAft>
              <a:buFont typeface="+mj-lt"/>
              <a:buAutoNum type="arabicPeriod"/>
            </a:pPr>
            <a:r>
              <a:rPr lang="en-US" altLang="ko-KR" sz="3600" dirty="0">
                <a:latin typeface="Nanum Gothic" charset="-127"/>
                <a:ea typeface="Nanum Gothic" charset="-127"/>
                <a:cs typeface="Nanum Gothic" charset="-127"/>
              </a:rPr>
              <a:t>Summary</a:t>
            </a:r>
            <a:endParaRPr lang="en-US" sz="3600" dirty="0">
              <a:solidFill>
                <a:srgbClr val="0070C0"/>
              </a:solidFill>
              <a:latin typeface="Nanum Gothic" charset="-127"/>
              <a:ea typeface="Nanum Gothic" charset="-127"/>
              <a:cs typeface="Nanum Gothic" charset="-127"/>
            </a:endParaRPr>
          </a:p>
          <a:p>
            <a:pPr marL="487695" lvl="1" indent="0">
              <a:buNone/>
            </a:pPr>
            <a:endParaRPr lang="en-US" dirty="0">
              <a:latin typeface="Nanum Gothic" charset="-127"/>
              <a:ea typeface="Nanum Gothic" charset="-127"/>
              <a:cs typeface="Nanum Gothic" charset="-127"/>
            </a:endParaRPr>
          </a:p>
        </p:txBody>
      </p:sp>
      <p:sp>
        <p:nvSpPr>
          <p:cNvPr id="4" name="Slide Number Placeholder 3"/>
          <p:cNvSpPr>
            <a:spLocks noGrp="1"/>
          </p:cNvSpPr>
          <p:nvPr>
            <p:ph type="sldNum" sz="quarter" idx="12"/>
          </p:nvPr>
        </p:nvSpPr>
        <p:spPr/>
        <p:txBody>
          <a:bodyPr/>
          <a:lstStyle/>
          <a:p>
            <a:fld id="{DF92A6B5-0D7C-48A8-B49A-953CF10F77E3}" type="slidenum">
              <a:rPr lang="en-US" smtClean="0"/>
              <a:pPr/>
              <a:t>5</a:t>
            </a:fld>
            <a:endParaRPr lang="en-US"/>
          </a:p>
        </p:txBody>
      </p:sp>
    </p:spTree>
    <p:extLst>
      <p:ext uri="{BB962C8B-B14F-4D97-AF65-F5344CB8AC3E}">
        <p14:creationId xmlns:p14="http://schemas.microsoft.com/office/powerpoint/2010/main" val="113021879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latin typeface="Century Gothic" charset="0"/>
                <a:ea typeface="Century Gothic" charset="0"/>
                <a:cs typeface="Century Gothic" charset="0"/>
              </a:rPr>
              <a:t>Exercise 6-1</a:t>
            </a:r>
            <a:endParaRPr lang="ko-KR" altLang="en-US" dirty="0">
              <a:latin typeface="Century Gothic" charset="0"/>
              <a:ea typeface="Century Gothic" charset="0"/>
              <a:cs typeface="Century Gothic" charset="0"/>
            </a:endParaRPr>
          </a:p>
        </p:txBody>
      </p:sp>
      <p:sp>
        <p:nvSpPr>
          <p:cNvPr id="3" name="내용 개체 틀 2"/>
          <p:cNvSpPr>
            <a:spLocks noGrp="1"/>
          </p:cNvSpPr>
          <p:nvPr>
            <p:ph idx="1"/>
          </p:nvPr>
        </p:nvSpPr>
        <p:spPr>
          <a:xfrm>
            <a:off x="1689065" y="2930984"/>
            <a:ext cx="10241138" cy="3789221"/>
          </a:xfrm>
        </p:spPr>
        <p:txBody>
          <a:bodyPr>
            <a:noAutofit/>
          </a:bodyPr>
          <a:lstStyle/>
          <a:p>
            <a:pPr algn="just"/>
            <a:r>
              <a:rPr lang="en-US" altLang="ko-KR" sz="3200" b="0" i="1" dirty="0"/>
              <a:t>When parents call to say that children are sick, we have to let their classroom teachers know, and if it’s sports day and the child is on a school team, the sports teacher might have to sort out substitutes. Then we need to count up all the days missed to put on the child’s report. The Department of Education needs the totals each term, too.</a:t>
            </a:r>
            <a:endParaRPr lang="en-US" altLang="ko-KR" sz="3200" b="0" dirty="0">
              <a:latin typeface="나눔고딕" panose="020D0604000000000000" pitchFamily="50" charset="-127"/>
              <a:ea typeface="나눔고딕" panose="020D0604000000000000" pitchFamily="50" charset="-127"/>
            </a:endParaRP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50</a:t>
            </a:fld>
            <a:endParaRPr lang="ko-KR" altLang="en-US" dirty="0"/>
          </a:p>
        </p:txBody>
      </p:sp>
      <p:sp>
        <p:nvSpPr>
          <p:cNvPr id="5" name="TextBox 4"/>
          <p:cNvSpPr txBox="1"/>
          <p:nvPr/>
        </p:nvSpPr>
        <p:spPr>
          <a:xfrm>
            <a:off x="0" y="0"/>
            <a:ext cx="2133600"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b="1" i="1">
                <a:solidFill>
                  <a:schemeClr val="tx1"/>
                </a:solidFill>
                <a:latin typeface="Nanum Gothic" charset="-127"/>
                <a:ea typeface="Nanum Gothic" charset="-127"/>
                <a:cs typeface="Nanum Gothic" charset="-127"/>
              </a:rPr>
              <a:t>Exercise</a:t>
            </a:r>
            <a:r>
              <a:rPr lang="en-US" sz="1800" b="1">
                <a:solidFill>
                  <a:schemeClr val="tx1"/>
                </a:solidFill>
                <a:latin typeface="Nanum Gothic" charset="-127"/>
                <a:ea typeface="Nanum Gothic" charset="-127"/>
                <a:cs typeface="Nanum Gothic" charset="-127"/>
              </a:rPr>
              <a:t> </a:t>
            </a:r>
            <a:r>
              <a:rPr lang="en-US" sz="1800" b="1" dirty="0">
                <a:solidFill>
                  <a:schemeClr val="tx1"/>
                </a:solidFill>
                <a:latin typeface="Nanum Gothic" charset="-127"/>
                <a:ea typeface="Nanum Gothic" charset="-127"/>
                <a:cs typeface="Nanum Gothic" charset="-127"/>
              </a:rPr>
              <a:t>&gt;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28790618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a:xfrm>
            <a:off x="806027" y="3955098"/>
            <a:ext cx="11379200" cy="4608512"/>
          </a:xfrm>
        </p:spPr>
        <p:txBody>
          <a:bodyPr>
            <a:normAutofit lnSpcReduction="10000"/>
          </a:bodyPr>
          <a:lstStyle/>
          <a:p>
            <a:pPr marL="342900" indent="-342900">
              <a:spcAft>
                <a:spcPts val="600"/>
              </a:spcAft>
              <a:buFont typeface="Arial" charset="0"/>
              <a:buChar char="•"/>
            </a:pPr>
            <a:r>
              <a:rPr lang="en-US" altLang="ko-KR" sz="2400" dirty="0">
                <a:latin typeface="나눔고딕" panose="020D0604000000000000" pitchFamily="50" charset="-127"/>
                <a:ea typeface="나눔고딕" panose="020D0604000000000000" pitchFamily="50" charset="-127"/>
              </a:rPr>
              <a:t>Determine the main objective of the system.</a:t>
            </a:r>
          </a:p>
          <a:p>
            <a:pPr marL="342900" indent="-342900">
              <a:spcAft>
                <a:spcPts val="600"/>
              </a:spcAft>
              <a:buFont typeface="Arial" charset="0"/>
              <a:buChar char="•"/>
            </a:pPr>
            <a:r>
              <a:rPr lang="en-US" altLang="ko-KR" sz="2400" dirty="0">
                <a:latin typeface="나눔고딕" panose="020D0604000000000000" pitchFamily="50" charset="-127"/>
                <a:ea typeface="나눔고딕" panose="020D0604000000000000" pitchFamily="50" charset="-127"/>
              </a:rPr>
              <a:t>Determine the jobs different users do in an average day.</a:t>
            </a:r>
          </a:p>
          <a:p>
            <a:pPr marL="342900" indent="-342900">
              <a:spcAft>
                <a:spcPts val="600"/>
              </a:spcAft>
              <a:buFont typeface="Arial" charset="0"/>
              <a:buChar char="•"/>
            </a:pPr>
            <a:r>
              <a:rPr lang="en-US" altLang="ko-KR" sz="2400" dirty="0">
                <a:latin typeface="나눔고딕" panose="020D0604000000000000" pitchFamily="50" charset="-127"/>
                <a:ea typeface="나눔고딕" panose="020D0604000000000000" pitchFamily="50" charset="-127"/>
              </a:rPr>
              <a:t>Brainstorm the data that could be associated with each job.</a:t>
            </a:r>
          </a:p>
          <a:p>
            <a:pPr marL="342900" indent="-342900">
              <a:spcAft>
                <a:spcPts val="600"/>
              </a:spcAft>
              <a:buFont typeface="Arial" charset="0"/>
              <a:buChar char="•"/>
            </a:pPr>
            <a:r>
              <a:rPr lang="en-US" altLang="ko-KR" sz="2400" dirty="0">
                <a:latin typeface="나눔고딕" panose="020D0604000000000000" pitchFamily="50" charset="-127"/>
                <a:ea typeface="나눔고딕" panose="020D0604000000000000" pitchFamily="50" charset="-127"/>
              </a:rPr>
              <a:t>Agree on the scope of the project and decide on the relevant data.</a:t>
            </a:r>
          </a:p>
          <a:p>
            <a:pPr marL="342900" indent="-342900">
              <a:spcAft>
                <a:spcPts val="600"/>
              </a:spcAft>
              <a:buFont typeface="Arial" charset="0"/>
              <a:buChar char="•"/>
            </a:pPr>
            <a:r>
              <a:rPr lang="en-US" altLang="ko-KR" sz="2400" dirty="0">
                <a:latin typeface="나눔고딕" panose="020D0604000000000000" pitchFamily="50" charset="-127"/>
                <a:ea typeface="나눔고딕" panose="020D0604000000000000" pitchFamily="50" charset="-127"/>
              </a:rPr>
              <a:t>Sketch data input use cases, consider exceptions, and check existing forms.</a:t>
            </a:r>
          </a:p>
          <a:p>
            <a:pPr marL="342900" indent="-342900">
              <a:spcAft>
                <a:spcPts val="600"/>
              </a:spcAft>
              <a:buFont typeface="Arial" charset="0"/>
              <a:buChar char="•"/>
            </a:pPr>
            <a:r>
              <a:rPr lang="en-US" altLang="ko-KR" sz="2400" dirty="0">
                <a:latin typeface="나눔고딕" panose="020D0604000000000000" pitchFamily="50" charset="-127"/>
                <a:ea typeface="나눔고딕" panose="020D0604000000000000" pitchFamily="50" charset="-127"/>
              </a:rPr>
              <a:t>Sketch a first data model.</a:t>
            </a:r>
          </a:p>
          <a:p>
            <a:pPr marL="342900" indent="-342900">
              <a:spcAft>
                <a:spcPts val="600"/>
              </a:spcAft>
              <a:buFont typeface="Arial" charset="0"/>
              <a:buChar char="•"/>
            </a:pPr>
            <a:r>
              <a:rPr lang="en-US" altLang="ko-KR" sz="2400" dirty="0">
                <a:latin typeface="나눔고딕" panose="020D0604000000000000" pitchFamily="50" charset="-127"/>
                <a:ea typeface="나눔고딕" panose="020D0604000000000000" pitchFamily="50" charset="-127"/>
              </a:rPr>
              <a:t>Brainstorm the possible outputs given the data being collected.</a:t>
            </a:r>
          </a:p>
          <a:p>
            <a:pPr marL="342900" indent="-342900">
              <a:spcAft>
                <a:spcPts val="600"/>
              </a:spcAft>
              <a:buFont typeface="Arial" charset="0"/>
              <a:buChar char="•"/>
            </a:pPr>
            <a:r>
              <a:rPr lang="en-US" altLang="ko-KR" sz="2400" dirty="0">
                <a:latin typeface="나눔고딕" panose="020D0604000000000000" pitchFamily="50" charset="-127"/>
                <a:ea typeface="나눔고딕" panose="020D0604000000000000" pitchFamily="50" charset="-127"/>
              </a:rPr>
              <a:t>Sketch information output use cases.</a:t>
            </a:r>
          </a:p>
          <a:p>
            <a:pPr marL="342900" indent="-342900">
              <a:spcAft>
                <a:spcPts val="600"/>
              </a:spcAft>
              <a:buFont typeface="Arial" charset="0"/>
              <a:buChar char="•"/>
            </a:pPr>
            <a:r>
              <a:rPr lang="en-US" altLang="ko-KR" sz="2400" dirty="0">
                <a:latin typeface="나눔고딕" panose="020D0604000000000000" pitchFamily="50" charset="-127"/>
                <a:ea typeface="나눔고딕" panose="020D0604000000000000" pitchFamily="50" charset="-127"/>
              </a:rPr>
              <a:t>Check that the data model can readily provide the output information</a:t>
            </a:r>
            <a:endParaRPr lang="ko-KR" altLang="en-US" sz="2400" dirty="0">
              <a:latin typeface="나눔고딕" panose="020D0604000000000000" pitchFamily="50" charset="-127"/>
              <a:ea typeface="나눔고딕" panose="020D0604000000000000" pitchFamily="50" charset="-127"/>
            </a:endParaRPr>
          </a:p>
        </p:txBody>
      </p:sp>
      <p:sp>
        <p:nvSpPr>
          <p:cNvPr id="5" name="내용 개체 틀 2"/>
          <p:cNvSpPr txBox="1">
            <a:spLocks/>
          </p:cNvSpPr>
          <p:nvPr/>
        </p:nvSpPr>
        <p:spPr>
          <a:xfrm>
            <a:off x="869774" y="882756"/>
            <a:ext cx="11379200" cy="2150639"/>
          </a:xfrm>
          <a:prstGeom prst="rect">
            <a:avLst/>
          </a:prstGeom>
        </p:spPr>
        <p:txBody>
          <a:bodyPr>
            <a:noAutofit/>
          </a:bodyPr>
          <a:lstStyle>
            <a:lvl1pPr marL="342900" indent="-342900" algn="l" rtl="0" eaLnBrk="1" fontAlgn="base" latinLnBrk="1" hangingPunct="1">
              <a:lnSpc>
                <a:spcPct val="120000"/>
              </a:lnSpc>
              <a:spcBef>
                <a:spcPct val="20000"/>
              </a:spcBef>
              <a:spcAft>
                <a:spcPct val="0"/>
              </a:spcAft>
              <a:buClr>
                <a:srgbClr val="002060"/>
              </a:buClr>
              <a:buSzPct val="75000"/>
              <a:buFont typeface="Wingdings" panose="05000000000000000000" pitchFamily="2" charset="2"/>
              <a:buChar char="u"/>
              <a:defRPr kumimoji="1" lang="ko-KR" altLang="en-US" sz="2000" b="1" kern="1200" dirty="0" smtClean="0">
                <a:solidFill>
                  <a:schemeClr val="tx1"/>
                </a:solidFill>
                <a:latin typeface="맑은 고딕" pitchFamily="50" charset="-127"/>
                <a:ea typeface="맑은 고딕" pitchFamily="50" charset="-127"/>
                <a:cs typeface="+mn-cs"/>
              </a:defRPr>
            </a:lvl1pPr>
            <a:lvl2pPr marL="908050" indent="-4365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600" kern="1200" dirty="0" smtClean="0">
                <a:solidFill>
                  <a:schemeClr val="tx1"/>
                </a:solidFill>
                <a:latin typeface="맑은 고딕" pitchFamily="50" charset="-127"/>
                <a:ea typeface="맑은 고딕" pitchFamily="50" charset="-127"/>
                <a:cs typeface="+mn-cs"/>
              </a:defRPr>
            </a:lvl2pPr>
            <a:lvl3pPr marL="1304925" indent="-395288"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400" kern="1200" dirty="0" smtClean="0">
                <a:solidFill>
                  <a:schemeClr val="tx1"/>
                </a:solidFill>
                <a:latin typeface="맑은 고딕" pitchFamily="50" charset="-127"/>
                <a:ea typeface="맑은 고딕" pitchFamily="50" charset="-127"/>
                <a:cs typeface="+mn-cs"/>
              </a:defRPr>
            </a:lvl3pPr>
            <a:lvl4pPr marL="1693863" indent="-387350" algn="l" rtl="0" eaLnBrk="1" fontAlgn="base" latinLnBrk="1" hangingPunct="1">
              <a:lnSpc>
                <a:spcPct val="120000"/>
              </a:lnSpc>
              <a:spcBef>
                <a:spcPct val="20000"/>
              </a:spcBef>
              <a:spcAft>
                <a:spcPct val="0"/>
              </a:spcAft>
              <a:buClr>
                <a:srgbClr val="1D314E"/>
              </a:buClr>
              <a:buSzPct val="75000"/>
              <a:buFont typeface="Wingdings" pitchFamily="2" charset="2"/>
              <a:buChar char="l"/>
              <a:defRPr kumimoji="1" lang="ko-KR" altLang="en-US" sz="1200" kern="1200" dirty="0" smtClean="0">
                <a:solidFill>
                  <a:schemeClr val="tx1"/>
                </a:solidFill>
                <a:latin typeface="맑은 고딕" pitchFamily="50" charset="-127"/>
                <a:ea typeface="맑은 고딕" pitchFamily="50" charset="-127"/>
                <a:cs typeface="+mn-cs"/>
              </a:defRPr>
            </a:lvl4pPr>
            <a:lvl5pPr marL="2093913" indent="-3984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100" dirty="0">
                <a:solidFill>
                  <a:schemeClr val="tx1"/>
                </a:solidFill>
                <a:latin typeface="+mn-ea"/>
                <a:ea typeface="+mn-ea"/>
                <a:cs typeface="Arial" pitchFamily="34" charset="0"/>
              </a:defRPr>
            </a:lvl5pPr>
            <a:lvl6pPr marL="2551113" indent="-398463" algn="l" rtl="0" eaLnBrk="1" fontAlgn="base" latinLnBrk="1" hangingPunct="1">
              <a:lnSpc>
                <a:spcPct val="115000"/>
              </a:lnSpc>
              <a:spcBef>
                <a:spcPct val="20000"/>
              </a:spcBef>
              <a:spcAft>
                <a:spcPct val="20000"/>
              </a:spcAft>
              <a:buClr>
                <a:srgbClr val="0070C0"/>
              </a:buClr>
              <a:buSzPct val="100000"/>
              <a:buFont typeface="Wingdings" pitchFamily="2" charset="2"/>
              <a:buChar char="§"/>
              <a:defRPr kumimoji="1" sz="1400">
                <a:solidFill>
                  <a:schemeClr val="tx1"/>
                </a:solidFill>
                <a:latin typeface="Arial" pitchFamily="34" charset="0"/>
                <a:ea typeface="굴림" pitchFamily="50" charset="-127"/>
                <a:cs typeface="Arial" pitchFamily="34" charset="0"/>
              </a:defRPr>
            </a:lvl6pPr>
            <a:lvl7pPr marL="30083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7pPr>
            <a:lvl8pPr marL="34655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8pPr>
            <a:lvl9pPr marL="39227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9pPr>
          </a:lstStyle>
          <a:p>
            <a:pPr marL="0" indent="0">
              <a:buNone/>
            </a:pPr>
            <a:r>
              <a:rPr lang="en-US" altLang="ko-KR" sz="2560" b="0" dirty="0">
                <a:solidFill>
                  <a:schemeClr val="bg1"/>
                </a:solidFill>
              </a:rPr>
              <a:t>Run through the steps in the followings and sketch some use cases and an initial data model. Assume that the main objectives are to record the absences for the classroom teacher, for school reports, and for statistics given to the Department of </a:t>
            </a:r>
            <a:r>
              <a:rPr lang="en-US" altLang="ko-KR" sz="2844" b="0" dirty="0">
                <a:solidFill>
                  <a:schemeClr val="bg1"/>
                </a:solidFill>
              </a:rPr>
              <a:t>Education</a:t>
            </a:r>
            <a:r>
              <a:rPr lang="en-US" altLang="ko-KR" sz="2560" b="0" dirty="0">
                <a:solidFill>
                  <a:schemeClr val="bg1"/>
                </a:solidFill>
              </a:rPr>
              <a:t>.</a:t>
            </a:r>
            <a:endParaRPr lang="en-US" altLang="ko-KR" sz="2560" b="0" dirty="0">
              <a:solidFill>
                <a:schemeClr val="bg1"/>
              </a:solidFill>
              <a:latin typeface="나눔고딕" panose="020D0604000000000000" pitchFamily="50" charset="-127"/>
              <a:ea typeface="나눔고딕" panose="020D0604000000000000" pitchFamily="50" charset="-127"/>
            </a:endParaRPr>
          </a:p>
        </p:txBody>
      </p:sp>
      <p:sp>
        <p:nvSpPr>
          <p:cNvPr id="7" name="TextBox 6"/>
          <p:cNvSpPr txBox="1"/>
          <p:nvPr/>
        </p:nvSpPr>
        <p:spPr>
          <a:xfrm>
            <a:off x="0" y="0"/>
            <a:ext cx="2133600"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b="1" i="1">
                <a:solidFill>
                  <a:schemeClr val="tx1"/>
                </a:solidFill>
                <a:latin typeface="Nanum Gothic" charset="-127"/>
                <a:ea typeface="Nanum Gothic" charset="-127"/>
                <a:cs typeface="Nanum Gothic" charset="-127"/>
              </a:rPr>
              <a:t>Exercise</a:t>
            </a:r>
            <a:r>
              <a:rPr lang="en-US" sz="1800" b="1">
                <a:solidFill>
                  <a:schemeClr val="tx1"/>
                </a:solidFill>
                <a:latin typeface="Nanum Gothic" charset="-127"/>
                <a:ea typeface="Nanum Gothic" charset="-127"/>
                <a:cs typeface="Nanum Gothic" charset="-127"/>
              </a:rPr>
              <a:t> </a:t>
            </a:r>
            <a:r>
              <a:rPr lang="en-US" sz="1800" b="1" dirty="0">
                <a:solidFill>
                  <a:schemeClr val="tx1"/>
                </a:solidFill>
                <a:latin typeface="Nanum Gothic" charset="-127"/>
                <a:ea typeface="Nanum Gothic" charset="-127"/>
                <a:cs typeface="Nanum Gothic" charset="-127"/>
              </a:rPr>
              <a:t>&gt;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55851056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b="1" dirty="0">
                <a:latin typeface="Century Gothic" charset="0"/>
                <a:ea typeface="Century Gothic" charset="0"/>
                <a:cs typeface="Century Gothic" charset="0"/>
              </a:rPr>
              <a:t>Summary</a:t>
            </a:r>
            <a:endParaRPr lang="ko-KR" altLang="en-US" b="1" dirty="0">
              <a:latin typeface="Century Gothic" charset="0"/>
              <a:ea typeface="Century Gothic" charset="0"/>
              <a:cs typeface="Century Gothic" charset="0"/>
            </a:endParaRPr>
          </a:p>
        </p:txBody>
      </p:sp>
      <p:sp>
        <p:nvSpPr>
          <p:cNvPr id="3" name="내용 개체 틀 2"/>
          <p:cNvSpPr>
            <a:spLocks noGrp="1"/>
          </p:cNvSpPr>
          <p:nvPr>
            <p:ph idx="1"/>
          </p:nvPr>
        </p:nvSpPr>
        <p:spPr>
          <a:xfrm>
            <a:off x="767363" y="1990581"/>
            <a:ext cx="11379200" cy="2578985"/>
          </a:xfrm>
        </p:spPr>
        <p:txBody>
          <a:bodyPr>
            <a:noAutofit/>
          </a:bodyPr>
          <a:lstStyle/>
          <a:p>
            <a:pPr marL="457200" indent="-457200">
              <a:buFont typeface="Wingdings" charset="2"/>
              <a:buChar char="Ø"/>
            </a:pPr>
            <a:r>
              <a:rPr lang="en-US" altLang="ko-KR" sz="2800" b="0" dirty="0">
                <a:latin typeface="나눔고딕" panose="020D0604000000000000" pitchFamily="50" charset="-127"/>
                <a:ea typeface="나눔고딕" panose="020D0604000000000000" pitchFamily="50" charset="-127"/>
              </a:rPr>
              <a:t>Understand the main objectives and the scope of the project.</a:t>
            </a:r>
          </a:p>
          <a:p>
            <a:pPr marL="457200" indent="-457200">
              <a:buFont typeface="Wingdings" charset="2"/>
              <a:buChar char="Ø"/>
            </a:pPr>
            <a:r>
              <a:rPr lang="en-US" altLang="ko-KR" sz="2800" b="0" dirty="0">
                <a:latin typeface="나눔고딕" panose="020D0604000000000000" pitchFamily="50" charset="-127"/>
                <a:ea typeface="나눔고딕" panose="020D0604000000000000" pitchFamily="50" charset="-127"/>
              </a:rPr>
              <a:t>Get inside the heads of all the different types of people </a:t>
            </a:r>
          </a:p>
          <a:p>
            <a:pPr lvl="2">
              <a:buFont typeface="Arial" charset="0"/>
              <a:buChar char="•"/>
            </a:pPr>
            <a:r>
              <a:rPr lang="en-US" altLang="ko-KR" sz="2400" b="0" dirty="0">
                <a:latin typeface="나눔고딕" panose="020D0604000000000000" pitchFamily="50" charset="-127"/>
                <a:ea typeface="나눔고딕" panose="020D0604000000000000" pitchFamily="50" charset="-127"/>
              </a:rPr>
              <a:t>who will use the system to understand</a:t>
            </a:r>
          </a:p>
          <a:p>
            <a:pPr lvl="2">
              <a:buFont typeface="Arial" charset="0"/>
              <a:buChar char="•"/>
            </a:pPr>
            <a:r>
              <a:rPr lang="en-US" altLang="ko-KR" sz="2400" b="0" dirty="0">
                <a:latin typeface="나눔고딕" panose="020D0604000000000000" pitchFamily="50" charset="-127"/>
                <a:ea typeface="나눔고딕" panose="020D0604000000000000" pitchFamily="50" charset="-127"/>
              </a:rPr>
              <a:t>what they require now and </a:t>
            </a:r>
          </a:p>
          <a:p>
            <a:pPr lvl="2">
              <a:buFont typeface="Arial" charset="0"/>
              <a:buChar char="•"/>
            </a:pPr>
            <a:r>
              <a:rPr lang="en-US" altLang="ko-KR" sz="2400" b="0" dirty="0">
                <a:latin typeface="나눔고딕" panose="020D0604000000000000" pitchFamily="50" charset="-127"/>
                <a:ea typeface="나눔고딕" panose="020D0604000000000000" pitchFamily="50" charset="-127"/>
              </a:rPr>
              <a:t>what they are likely to need in the future.</a:t>
            </a: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52</a:t>
            </a:fld>
            <a:endParaRPr lang="ko-KR" altLang="en-US" dirty="0"/>
          </a:p>
        </p:txBody>
      </p:sp>
      <p:sp>
        <p:nvSpPr>
          <p:cNvPr id="16" name="내용 개체 틀 2"/>
          <p:cNvSpPr txBox="1">
            <a:spLocks/>
          </p:cNvSpPr>
          <p:nvPr/>
        </p:nvSpPr>
        <p:spPr>
          <a:xfrm>
            <a:off x="806027" y="4671977"/>
            <a:ext cx="11379200" cy="4608512"/>
          </a:xfrm>
          <a:prstGeom prst="rect">
            <a:avLst/>
          </a:prstGeom>
        </p:spPr>
        <p:txBody>
          <a:bodyPr>
            <a:normAutofit fontScale="92500" lnSpcReduction="10000"/>
          </a:bodyPr>
          <a:lstStyle>
            <a:lvl1pPr marL="342900" indent="-342900" algn="l" rtl="0" eaLnBrk="1" fontAlgn="base" latinLnBrk="1" hangingPunct="1">
              <a:lnSpc>
                <a:spcPct val="120000"/>
              </a:lnSpc>
              <a:spcBef>
                <a:spcPct val="20000"/>
              </a:spcBef>
              <a:spcAft>
                <a:spcPct val="0"/>
              </a:spcAft>
              <a:buClr>
                <a:srgbClr val="002060"/>
              </a:buClr>
              <a:buSzPct val="75000"/>
              <a:buFont typeface="Wingdings" panose="05000000000000000000" pitchFamily="2" charset="2"/>
              <a:buChar char="u"/>
              <a:defRPr kumimoji="1" lang="ko-KR" altLang="en-US" sz="2000" b="1" kern="1200" dirty="0" smtClean="0">
                <a:solidFill>
                  <a:schemeClr val="tx1"/>
                </a:solidFill>
                <a:latin typeface="맑은 고딕" pitchFamily="50" charset="-127"/>
                <a:ea typeface="맑은 고딕" pitchFamily="50" charset="-127"/>
                <a:cs typeface="+mn-cs"/>
              </a:defRPr>
            </a:lvl1pPr>
            <a:lvl2pPr marL="908050" indent="-4365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600" kern="1200" dirty="0" smtClean="0">
                <a:solidFill>
                  <a:schemeClr val="tx1"/>
                </a:solidFill>
                <a:latin typeface="맑은 고딕" pitchFamily="50" charset="-127"/>
                <a:ea typeface="맑은 고딕" pitchFamily="50" charset="-127"/>
                <a:cs typeface="+mn-cs"/>
              </a:defRPr>
            </a:lvl2pPr>
            <a:lvl3pPr marL="1304925" indent="-395288"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400" kern="1200" dirty="0" smtClean="0">
                <a:solidFill>
                  <a:schemeClr val="tx1"/>
                </a:solidFill>
                <a:latin typeface="맑은 고딕" pitchFamily="50" charset="-127"/>
                <a:ea typeface="맑은 고딕" pitchFamily="50" charset="-127"/>
                <a:cs typeface="+mn-cs"/>
              </a:defRPr>
            </a:lvl3pPr>
            <a:lvl4pPr marL="1693863" indent="-387350" algn="l" rtl="0" eaLnBrk="1" fontAlgn="base" latinLnBrk="1" hangingPunct="1">
              <a:lnSpc>
                <a:spcPct val="120000"/>
              </a:lnSpc>
              <a:spcBef>
                <a:spcPct val="20000"/>
              </a:spcBef>
              <a:spcAft>
                <a:spcPct val="0"/>
              </a:spcAft>
              <a:buClr>
                <a:srgbClr val="1D314E"/>
              </a:buClr>
              <a:buSzPct val="75000"/>
              <a:buFont typeface="Wingdings" pitchFamily="2" charset="2"/>
              <a:buChar char="l"/>
              <a:defRPr kumimoji="1" lang="ko-KR" altLang="en-US" sz="1200" kern="1200" dirty="0" smtClean="0">
                <a:solidFill>
                  <a:schemeClr val="tx1"/>
                </a:solidFill>
                <a:latin typeface="맑은 고딕" pitchFamily="50" charset="-127"/>
                <a:ea typeface="맑은 고딕" pitchFamily="50" charset="-127"/>
                <a:cs typeface="+mn-cs"/>
              </a:defRPr>
            </a:lvl4pPr>
            <a:lvl5pPr marL="2093913" indent="-398463" algn="l" rtl="0" eaLnBrk="1" fontAlgn="base" latinLnBrk="1" hangingPunct="1">
              <a:lnSpc>
                <a:spcPct val="120000"/>
              </a:lnSpc>
              <a:spcBef>
                <a:spcPct val="20000"/>
              </a:spcBef>
              <a:spcAft>
                <a:spcPct val="0"/>
              </a:spcAft>
              <a:buClr>
                <a:srgbClr val="1D314E"/>
              </a:buClr>
              <a:buSzPct val="100000"/>
              <a:buFont typeface="굴림" pitchFamily="50" charset="-127"/>
              <a:buChar char="–"/>
              <a:defRPr kumimoji="1" lang="ko-KR" altLang="en-US" sz="1100" dirty="0">
                <a:solidFill>
                  <a:schemeClr val="tx1"/>
                </a:solidFill>
                <a:latin typeface="+mn-ea"/>
                <a:ea typeface="+mn-ea"/>
                <a:cs typeface="Arial" pitchFamily="34" charset="0"/>
              </a:defRPr>
            </a:lvl5pPr>
            <a:lvl6pPr marL="2551113" indent="-398463" algn="l" rtl="0" eaLnBrk="1" fontAlgn="base" latinLnBrk="1" hangingPunct="1">
              <a:lnSpc>
                <a:spcPct val="115000"/>
              </a:lnSpc>
              <a:spcBef>
                <a:spcPct val="20000"/>
              </a:spcBef>
              <a:spcAft>
                <a:spcPct val="20000"/>
              </a:spcAft>
              <a:buClr>
                <a:srgbClr val="0070C0"/>
              </a:buClr>
              <a:buSzPct val="100000"/>
              <a:buFont typeface="Wingdings" pitchFamily="2" charset="2"/>
              <a:buChar char="§"/>
              <a:defRPr kumimoji="1" sz="1400">
                <a:solidFill>
                  <a:schemeClr val="tx1"/>
                </a:solidFill>
                <a:latin typeface="Arial" pitchFamily="34" charset="0"/>
                <a:ea typeface="굴림" pitchFamily="50" charset="-127"/>
                <a:cs typeface="Arial" pitchFamily="34" charset="0"/>
              </a:defRPr>
            </a:lvl6pPr>
            <a:lvl7pPr marL="30083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7pPr>
            <a:lvl8pPr marL="34655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8pPr>
            <a:lvl9pPr marL="3922713" indent="-398463" algn="l" rtl="0" eaLnBrk="1" fontAlgn="base" latinLnBrk="1" hangingPunct="1">
              <a:lnSpc>
                <a:spcPct val="115000"/>
              </a:lnSpc>
              <a:spcBef>
                <a:spcPct val="20000"/>
              </a:spcBef>
              <a:spcAft>
                <a:spcPct val="20000"/>
              </a:spcAft>
              <a:buClr>
                <a:schemeClr val="accent2"/>
              </a:buClr>
              <a:buFont typeface="Wingdings" pitchFamily="2" charset="2"/>
              <a:buChar char="§"/>
              <a:defRPr kumimoji="1" sz="1200">
                <a:solidFill>
                  <a:schemeClr val="tx1"/>
                </a:solidFill>
                <a:latin typeface="+mn-lt"/>
                <a:ea typeface="+mn-ea"/>
              </a:defRPr>
            </a:lvl9pPr>
          </a:lstStyle>
          <a:p>
            <a:pPr>
              <a:spcBef>
                <a:spcPts val="600"/>
              </a:spcBef>
              <a:spcAft>
                <a:spcPts val="600"/>
              </a:spcAft>
              <a:buFont typeface="Arial" charset="0"/>
              <a:buChar char="•"/>
            </a:pPr>
            <a:r>
              <a:rPr lang="en-US" altLang="ko-KR" sz="2276" b="0" dirty="0">
                <a:solidFill>
                  <a:schemeClr val="bg1"/>
                </a:solidFill>
                <a:latin typeface="나눔고딕" panose="020D0604000000000000" pitchFamily="50" charset="-127"/>
                <a:ea typeface="나눔고딕" panose="020D0604000000000000" pitchFamily="50" charset="-127"/>
              </a:rPr>
              <a:t>Determine the main objective of the system.</a:t>
            </a:r>
          </a:p>
          <a:p>
            <a:pPr>
              <a:spcBef>
                <a:spcPts val="600"/>
              </a:spcBef>
              <a:spcAft>
                <a:spcPts val="600"/>
              </a:spcAft>
              <a:buFont typeface="Arial" charset="0"/>
              <a:buChar char="•"/>
            </a:pPr>
            <a:r>
              <a:rPr lang="en-US" altLang="ko-KR" sz="2276" b="0" dirty="0">
                <a:solidFill>
                  <a:schemeClr val="bg1"/>
                </a:solidFill>
                <a:latin typeface="나눔고딕" panose="020D0604000000000000" pitchFamily="50" charset="-127"/>
                <a:ea typeface="나눔고딕" panose="020D0604000000000000" pitchFamily="50" charset="-127"/>
              </a:rPr>
              <a:t>Determine the jobs different users do in an average day.</a:t>
            </a:r>
          </a:p>
          <a:p>
            <a:pPr>
              <a:spcBef>
                <a:spcPts val="600"/>
              </a:spcBef>
              <a:spcAft>
                <a:spcPts val="600"/>
              </a:spcAft>
              <a:buFont typeface="Arial" charset="0"/>
              <a:buChar char="•"/>
            </a:pPr>
            <a:r>
              <a:rPr lang="en-US" altLang="ko-KR" sz="2276" b="0" dirty="0">
                <a:solidFill>
                  <a:schemeClr val="bg1"/>
                </a:solidFill>
                <a:latin typeface="나눔고딕" panose="020D0604000000000000" pitchFamily="50" charset="-127"/>
                <a:ea typeface="나눔고딕" panose="020D0604000000000000" pitchFamily="50" charset="-127"/>
              </a:rPr>
              <a:t>Brainstorm the data that could be associated with each job.</a:t>
            </a:r>
          </a:p>
          <a:p>
            <a:pPr>
              <a:spcBef>
                <a:spcPts val="600"/>
              </a:spcBef>
              <a:spcAft>
                <a:spcPts val="600"/>
              </a:spcAft>
              <a:buFont typeface="Arial" charset="0"/>
              <a:buChar char="•"/>
            </a:pPr>
            <a:r>
              <a:rPr lang="en-US" altLang="ko-KR" sz="2276" b="0" dirty="0">
                <a:solidFill>
                  <a:schemeClr val="bg1"/>
                </a:solidFill>
                <a:latin typeface="나눔고딕" panose="020D0604000000000000" pitchFamily="50" charset="-127"/>
                <a:ea typeface="나눔고딕" panose="020D0604000000000000" pitchFamily="50" charset="-127"/>
              </a:rPr>
              <a:t>Agree on the scope of the project and decide on the relevant data.</a:t>
            </a:r>
          </a:p>
          <a:p>
            <a:pPr>
              <a:spcBef>
                <a:spcPts val="600"/>
              </a:spcBef>
              <a:spcAft>
                <a:spcPts val="600"/>
              </a:spcAft>
              <a:buFont typeface="Arial" charset="0"/>
              <a:buChar char="•"/>
            </a:pPr>
            <a:r>
              <a:rPr lang="en-US" altLang="ko-KR" sz="2276" b="0" dirty="0">
                <a:solidFill>
                  <a:schemeClr val="bg1"/>
                </a:solidFill>
                <a:latin typeface="나눔고딕" panose="020D0604000000000000" pitchFamily="50" charset="-127"/>
                <a:ea typeface="나눔고딕" panose="020D0604000000000000" pitchFamily="50" charset="-127"/>
              </a:rPr>
              <a:t>Sketch data input use cases, consider exceptions, and check existing forms.</a:t>
            </a:r>
          </a:p>
          <a:p>
            <a:pPr>
              <a:spcBef>
                <a:spcPts val="600"/>
              </a:spcBef>
              <a:spcAft>
                <a:spcPts val="600"/>
              </a:spcAft>
              <a:buFont typeface="Arial" charset="0"/>
              <a:buChar char="•"/>
            </a:pPr>
            <a:r>
              <a:rPr lang="en-US" altLang="ko-KR" sz="2276" b="0" dirty="0">
                <a:solidFill>
                  <a:schemeClr val="bg1"/>
                </a:solidFill>
                <a:latin typeface="나눔고딕" panose="020D0604000000000000" pitchFamily="50" charset="-127"/>
                <a:ea typeface="나눔고딕" panose="020D0604000000000000" pitchFamily="50" charset="-127"/>
              </a:rPr>
              <a:t>Sketch a first data model.</a:t>
            </a:r>
          </a:p>
          <a:p>
            <a:pPr>
              <a:spcBef>
                <a:spcPts val="600"/>
              </a:spcBef>
              <a:spcAft>
                <a:spcPts val="600"/>
              </a:spcAft>
              <a:buFont typeface="Arial" charset="0"/>
              <a:buChar char="•"/>
            </a:pPr>
            <a:r>
              <a:rPr lang="en-US" altLang="ko-KR" sz="2276" b="0" dirty="0">
                <a:solidFill>
                  <a:schemeClr val="bg1"/>
                </a:solidFill>
                <a:latin typeface="나눔고딕" panose="020D0604000000000000" pitchFamily="50" charset="-127"/>
                <a:ea typeface="나눔고딕" panose="020D0604000000000000" pitchFamily="50" charset="-127"/>
              </a:rPr>
              <a:t>Brainstorm the possible outputs given the data being collected.</a:t>
            </a:r>
          </a:p>
          <a:p>
            <a:pPr>
              <a:spcBef>
                <a:spcPts val="600"/>
              </a:spcBef>
              <a:spcAft>
                <a:spcPts val="600"/>
              </a:spcAft>
              <a:buFont typeface="Arial" charset="0"/>
              <a:buChar char="•"/>
            </a:pPr>
            <a:r>
              <a:rPr lang="en-US" altLang="ko-KR" sz="2276" b="0" dirty="0">
                <a:solidFill>
                  <a:schemeClr val="bg1"/>
                </a:solidFill>
                <a:latin typeface="나눔고딕" panose="020D0604000000000000" pitchFamily="50" charset="-127"/>
                <a:ea typeface="나눔고딕" panose="020D0604000000000000" pitchFamily="50" charset="-127"/>
              </a:rPr>
              <a:t>Sketch information output use cases.</a:t>
            </a:r>
          </a:p>
          <a:p>
            <a:pPr>
              <a:spcBef>
                <a:spcPts val="600"/>
              </a:spcBef>
              <a:spcAft>
                <a:spcPts val="600"/>
              </a:spcAft>
              <a:buFont typeface="Arial" charset="0"/>
              <a:buChar char="•"/>
            </a:pPr>
            <a:r>
              <a:rPr lang="en-US" altLang="ko-KR" sz="2276" b="0" dirty="0">
                <a:solidFill>
                  <a:schemeClr val="bg1"/>
                </a:solidFill>
                <a:latin typeface="나눔고딕" panose="020D0604000000000000" pitchFamily="50" charset="-127"/>
                <a:ea typeface="나눔고딕" panose="020D0604000000000000" pitchFamily="50" charset="-127"/>
              </a:rPr>
              <a:t>Check that the data model can readily provide the output information</a:t>
            </a:r>
            <a:endParaRPr lang="en-US" sz="2276" dirty="0">
              <a:solidFill>
                <a:schemeClr val="bg1"/>
              </a:solidFill>
              <a:latin typeface="나눔고딕" panose="020D0604000000000000" pitchFamily="50" charset="-127"/>
              <a:ea typeface="나눔고딕" panose="020D0604000000000000" pitchFamily="50" charset="-127"/>
            </a:endParaRPr>
          </a:p>
        </p:txBody>
      </p:sp>
      <p:sp>
        <p:nvSpPr>
          <p:cNvPr id="6" name="TextBox 5"/>
          <p:cNvSpPr txBox="1"/>
          <p:nvPr/>
        </p:nvSpPr>
        <p:spPr>
          <a:xfrm>
            <a:off x="0" y="0"/>
            <a:ext cx="2133600"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b="1" i="1" dirty="0">
                <a:solidFill>
                  <a:schemeClr val="tx1"/>
                </a:solidFill>
                <a:latin typeface="Nanum Gothic" charset="-127"/>
                <a:ea typeface="Nanum Gothic" charset="-127"/>
                <a:cs typeface="Nanum Gothic" charset="-127"/>
              </a:rPr>
              <a:t>Summary</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2118624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500" fill="hold"/>
                                        <p:tgtEl>
                                          <p:spTgt spid="16"/>
                                        </p:tgtEl>
                                        <p:attrNameLst>
                                          <p:attrName>ppt_x</p:attrName>
                                        </p:attrNameLst>
                                      </p:cBhvr>
                                      <p:tavLst>
                                        <p:tav tm="0">
                                          <p:val>
                                            <p:strVal val="#ppt_x"/>
                                          </p:val>
                                        </p:tav>
                                        <p:tav tm="100000">
                                          <p:val>
                                            <p:strVal val="#ppt_x"/>
                                          </p:val>
                                        </p:tav>
                                      </p:tavLst>
                                    </p:anim>
                                    <p:anim calcmode="lin" valueType="num">
                                      <p:cBhvr additive="base">
                                        <p:cTn id="3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6"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7" name="Shape 397"/>
          <p:cNvSpPr/>
          <p:nvPr/>
        </p:nvSpPr>
        <p:spPr>
          <a:xfrm>
            <a:off x="4864100" y="7493000"/>
            <a:ext cx="2876689" cy="815608"/>
          </a:xfrm>
          <a:prstGeom prst="rect">
            <a:avLst/>
          </a:prstGeom>
          <a:ln w="12700">
            <a:miter lim="400000"/>
          </a:ln>
          <a:extLst>
            <a:ext uri="{C572A759-6A51-4108-AA02-DFA0A04FC94B}">
              <ma14:wrappingTextBoxFlag xmlns:ma14="http://schemas.microsoft.com/office/mac/drawingml/2011/main" xmlns="" val="1"/>
            </a:ext>
          </a:extLst>
        </p:spPr>
        <p:txBody>
          <a:bodyPr wrap="none" lIns="38100" tIns="38100" rIns="38100" bIns="38100">
            <a:spAutoFit/>
          </a:bodyPr>
          <a:lstStyle>
            <a:lvl1pPr algn="l" defTabSz="914400">
              <a:buClr>
                <a:srgbClr val="000000"/>
              </a:buClr>
              <a:defRPr sz="4800">
                <a:solidFill>
                  <a:srgbClr val="424242"/>
                </a:solidFill>
                <a:uFill>
                  <a:solidFill>
                    <a:srgbClr val="FFF76B"/>
                  </a:solidFill>
                </a:uFill>
                <a:latin typeface="Gill Sans MT"/>
                <a:ea typeface="Gill Sans MT"/>
                <a:cs typeface="Gill Sans MT"/>
                <a:sym typeface="Gill Sans MT"/>
              </a:defRPr>
            </a:lvl1pPr>
          </a:lstStyle>
          <a:p>
            <a:pPr lvl="0">
              <a:defRPr sz="1800">
                <a:solidFill>
                  <a:srgbClr val="000000"/>
                </a:solidFill>
                <a:uFillTx/>
              </a:defRPr>
            </a:pPr>
            <a:r>
              <a:rPr lang="en-US" sz="4800" dirty="0">
                <a:solidFill>
                  <a:srgbClr val="424242"/>
                </a:solidFill>
                <a:uFill>
                  <a:solidFill>
                    <a:srgbClr val="FFF76B"/>
                  </a:solidFill>
                </a:uFill>
              </a:rPr>
              <a:t>Thank you!</a:t>
            </a:r>
            <a:endParaRPr sz="4800" dirty="0">
              <a:solidFill>
                <a:srgbClr val="424242"/>
              </a:solidFill>
              <a:uFill>
                <a:solidFill>
                  <a:srgbClr val="FFF76B"/>
                </a:solidFill>
              </a:uFill>
            </a:endParaRPr>
          </a:p>
        </p:txBody>
      </p:sp>
      <p:grpSp>
        <p:nvGrpSpPr>
          <p:cNvPr id="400" name="Group 400"/>
          <p:cNvGrpSpPr/>
          <p:nvPr/>
        </p:nvGrpSpPr>
        <p:grpSpPr>
          <a:xfrm>
            <a:off x="685800" y="533400"/>
            <a:ext cx="11700999" cy="7112003"/>
            <a:chOff x="0" y="0"/>
            <a:chExt cx="11700998" cy="7112002"/>
          </a:xfrm>
        </p:grpSpPr>
        <p:pic>
          <p:nvPicPr>
            <p:cNvPr id="398" name="k-f12464de9ebaf946.png"/>
            <p:cNvPicPr/>
            <p:nvPr/>
          </p:nvPicPr>
          <p:blipFill>
            <a:blip r:embed="rId2">
              <a:extLst/>
            </a:blip>
            <a:stretch>
              <a:fillRect/>
            </a:stretch>
          </p:blipFill>
          <p:spPr>
            <a:xfrm>
              <a:off x="0" y="0"/>
              <a:ext cx="11700999" cy="6581811"/>
            </a:xfrm>
            <a:prstGeom prst="rect">
              <a:avLst/>
            </a:prstGeom>
            <a:ln w="12700" cap="flat">
              <a:noFill/>
              <a:miter lim="400000"/>
            </a:ln>
            <a:effectLst/>
          </p:spPr>
        </p:pic>
        <p:sp>
          <p:nvSpPr>
            <p:cNvPr id="399" name="Shape 399"/>
            <p:cNvSpPr/>
            <p:nvPr/>
          </p:nvSpPr>
          <p:spPr>
            <a:xfrm>
              <a:off x="9141390" y="6709781"/>
              <a:ext cx="2530060" cy="40222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38100" tIns="38100" rIns="38100" bIns="38100" numCol="1" anchor="t">
              <a:noAutofit/>
            </a:bodyPr>
            <a:lstStyle>
              <a:lvl1pPr algn="l" defTabSz="317500">
                <a:lnSpc>
                  <a:spcPts val="2900"/>
                </a:lnSpc>
                <a:defRPr sz="1200">
                  <a:solidFill>
                    <a:srgbClr val="000000"/>
                  </a:solidFill>
                  <a:latin typeface="Arial"/>
                  <a:ea typeface="Arial"/>
                  <a:cs typeface="Arial"/>
                  <a:sym typeface="Arial"/>
                </a:defRPr>
              </a:lvl1pPr>
            </a:lstStyle>
            <a:p>
              <a:pPr lvl="0">
                <a:defRPr sz="1800"/>
              </a:pPr>
              <a:r>
                <a:rPr sz="1200"/>
                <a:t>출처: metachannels.com</a:t>
              </a:r>
            </a:p>
          </p:txBody>
        </p:sp>
      </p:grpSp>
      <p:sp>
        <p:nvSpPr>
          <p:cNvPr id="401" name="Shape 401"/>
          <p:cNvSpPr>
            <a:spLocks noGrp="1"/>
          </p:cNvSpPr>
          <p:nvPr>
            <p:ph type="sldNum" sz="quarter" idx="2"/>
          </p:nvPr>
        </p:nvSpPr>
        <p:spPr>
          <a:xfrm>
            <a:off x="6301382" y="9080500"/>
            <a:ext cx="405538" cy="368300"/>
          </a:xfrm>
          <a:prstGeom prst="rect">
            <a:avLst/>
          </a:prstGeom>
          <a:extLst>
            <a:ext uri="{C572A759-6A51-4108-AA02-DFA0A04FC94B}">
              <ma14:wrappingTextBoxFlag xmlns:ma14="http://schemas.microsoft.com/office/mac/drawingml/2011/main" xmlns="" val="1"/>
            </a:ext>
          </a:extLst>
        </p:spPr>
        <p:txBody>
          <a:bodyPr/>
          <a:lstStyle/>
          <a:p>
            <a:pPr lvl="0">
              <a:defRPr>
                <a:solidFill>
                  <a:srgbClr val="000000"/>
                </a:solidFill>
              </a:defRPr>
            </a:pPr>
            <a:fld id="{86CB4B4D-7CA3-9044-876B-883B54F8677D}" type="slidenum">
              <a:rPr>
                <a:solidFill>
                  <a:srgbClr val="FFFFFF"/>
                </a:solidFill>
              </a:rPr>
              <a:t>53</a:t>
            </a:fld>
            <a:endParaRPr>
              <a:solidFill>
                <a:srgbClr val="FFFFFF"/>
              </a:solidFill>
            </a:endParaRPr>
          </a:p>
        </p:txBody>
      </p:sp>
    </p:spTree>
  </p:cSld>
  <p:clrMapOvr>
    <a:masterClrMapping/>
  </p:clrMapOvr>
  <p:transition spd="slow">
    <p:dissolv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sz="4551" b="1" dirty="0">
                <a:latin typeface="Century Gothic" charset="0"/>
                <a:ea typeface="Century Gothic" charset="0"/>
                <a:cs typeface="Century Gothic" charset="0"/>
              </a:rPr>
              <a:t>Real and Abstract Views of a Problem</a:t>
            </a:r>
            <a:endParaRPr lang="ko-KR" altLang="en-US" sz="4551" b="1" dirty="0">
              <a:latin typeface="Century Gothic" charset="0"/>
              <a:ea typeface="Century Gothic" charset="0"/>
              <a:cs typeface="Century Gothic" charset="0"/>
            </a:endParaRPr>
          </a:p>
        </p:txBody>
      </p:sp>
      <p:sp>
        <p:nvSpPr>
          <p:cNvPr id="3" name="내용 개체 틀 2"/>
          <p:cNvSpPr>
            <a:spLocks noGrp="1"/>
          </p:cNvSpPr>
          <p:nvPr>
            <p:ph idx="1"/>
          </p:nvPr>
        </p:nvSpPr>
        <p:spPr>
          <a:xfrm>
            <a:off x="650239" y="2255518"/>
            <a:ext cx="11704322" cy="1801991"/>
          </a:xfrm>
        </p:spPr>
        <p:txBody>
          <a:bodyPr>
            <a:normAutofit/>
          </a:bodyPr>
          <a:lstStyle/>
          <a:p>
            <a:pPr marL="457200" indent="-457200">
              <a:spcAft>
                <a:spcPts val="600"/>
              </a:spcAft>
              <a:buFont typeface="Arial" charset="0"/>
              <a:buChar char="•"/>
            </a:pPr>
            <a:r>
              <a:rPr lang="ko-KR" altLang="en-US" sz="3413" dirty="0">
                <a:latin typeface="나눔고딕" panose="020D0604000000000000" pitchFamily="50" charset="-127"/>
                <a:ea typeface="나눔고딕" panose="020D0604000000000000" pitchFamily="50" charset="-127"/>
              </a:rPr>
              <a:t>대부분 처리를 다음과 같이 분리 할 수 있습니다</a:t>
            </a:r>
            <a:r>
              <a:rPr lang="en-US" altLang="ko-KR" sz="3413" dirty="0">
                <a:latin typeface="나눔고딕" panose="020D0604000000000000" pitchFamily="50" charset="-127"/>
                <a:ea typeface="나눔고딕" panose="020D0604000000000000" pitchFamily="50" charset="-127"/>
              </a:rPr>
              <a:t>:</a:t>
            </a:r>
          </a:p>
          <a:p>
            <a:pPr marL="746760" lvl="2" indent="-342900">
              <a:spcAft>
                <a:spcPts val="600"/>
              </a:spcAft>
              <a:buFont typeface=".AppleSystemUIFont" charset="-120"/>
              <a:buChar char="-"/>
            </a:pPr>
            <a:r>
              <a:rPr lang="ko-KR" altLang="en-US" sz="2400" dirty="0">
                <a:latin typeface="나눔고딕" panose="020D0604000000000000" pitchFamily="50" charset="-127"/>
                <a:ea typeface="나눔고딕" panose="020D0604000000000000" pitchFamily="50" charset="-127"/>
              </a:rPr>
              <a:t>데이터의 입력</a:t>
            </a:r>
            <a:r>
              <a:rPr lang="en-US" altLang="ko-KR" sz="2400" dirty="0">
                <a:latin typeface="나눔고딕" panose="020D0604000000000000" pitchFamily="50" charset="-127"/>
                <a:ea typeface="나눔고딕" panose="020D0604000000000000" pitchFamily="50" charset="-127"/>
              </a:rPr>
              <a:t>, </a:t>
            </a:r>
            <a:r>
              <a:rPr lang="ko-KR" altLang="en-US" sz="2400" dirty="0">
                <a:latin typeface="나눔고딕" panose="020D0604000000000000" pitchFamily="50" charset="-127"/>
                <a:ea typeface="나눔고딕" panose="020D0604000000000000" pitchFamily="50" charset="-127"/>
              </a:rPr>
              <a:t>편집 또는 유지 보수</a:t>
            </a:r>
            <a:r>
              <a:rPr lang="en-US" altLang="ko-KR" sz="2400" dirty="0">
                <a:latin typeface="나눔고딕" panose="020D0604000000000000" pitchFamily="50" charset="-127"/>
                <a:ea typeface="나눔고딕" panose="020D0604000000000000" pitchFamily="50" charset="-127"/>
              </a:rPr>
              <a:t>.</a:t>
            </a:r>
          </a:p>
          <a:p>
            <a:pPr marL="746760" lvl="2" indent="-342900">
              <a:spcAft>
                <a:spcPts val="600"/>
              </a:spcAft>
              <a:buFont typeface=".AppleSystemUIFont" charset="-120"/>
              <a:buChar char="-"/>
            </a:pPr>
            <a:r>
              <a:rPr lang="ko-KR" altLang="en-US" sz="2400" dirty="0">
                <a:latin typeface="나눔고딕" panose="020D0604000000000000" pitchFamily="50" charset="-127"/>
                <a:ea typeface="나눔고딕" panose="020D0604000000000000" pitchFamily="50" charset="-127"/>
              </a:rPr>
              <a:t>데이터베이스로부터 주어진 조건에 따른 정보 추출</a:t>
            </a:r>
            <a:r>
              <a:rPr lang="en-US" altLang="ko-KR" sz="2400" dirty="0">
                <a:latin typeface="나눔고딕" panose="020D0604000000000000" pitchFamily="50" charset="-127"/>
                <a:ea typeface="나눔고딕" panose="020D0604000000000000" pitchFamily="50" charset="-127"/>
              </a:rPr>
              <a:t>.</a:t>
            </a:r>
            <a:endParaRPr lang="en-US" altLang="ko-KR" sz="2000" dirty="0">
              <a:latin typeface="나눔고딕" panose="020D0604000000000000" pitchFamily="50" charset="-127"/>
              <a:ea typeface="나눔고딕" panose="020D0604000000000000" pitchFamily="50" charset="-127"/>
            </a:endParaRPr>
          </a:p>
        </p:txBody>
      </p:sp>
      <p:sp>
        <p:nvSpPr>
          <p:cNvPr id="4" name="슬라이드 번호 개체 틀 3"/>
          <p:cNvSpPr>
            <a:spLocks noGrp="1"/>
          </p:cNvSpPr>
          <p:nvPr>
            <p:ph type="sldNum" sz="quarter" idx="12"/>
          </p:nvPr>
        </p:nvSpPr>
        <p:spPr/>
        <p:txBody>
          <a:bodyPr/>
          <a:lstStyle/>
          <a:p>
            <a:fld id="{87E0FCFB-B33F-4CD9-B1B3-4FED43C6D8C2}" type="slidenum">
              <a:rPr lang="ko-KR" altLang="en-US" smtClean="0"/>
              <a:pPr/>
              <a:t>6</a:t>
            </a:fld>
            <a:endParaRPr lang="ko-KR" altLang="en-US" dirty="0"/>
          </a:p>
        </p:txBody>
      </p:sp>
      <p:pic>
        <p:nvPicPr>
          <p:cNvPr id="6" name="그림 5"/>
          <p:cNvPicPr>
            <a:picLocks noChangeAspect="1"/>
          </p:cNvPicPr>
          <p:nvPr/>
        </p:nvPicPr>
        <p:blipFill>
          <a:blip r:embed="rId3"/>
          <a:stretch>
            <a:fillRect/>
          </a:stretch>
        </p:blipFill>
        <p:spPr>
          <a:xfrm>
            <a:off x="4146939" y="4057509"/>
            <a:ext cx="4267200" cy="5174827"/>
          </a:xfrm>
          <a:prstGeom prst="rect">
            <a:avLst/>
          </a:prstGeom>
        </p:spPr>
      </p:pic>
      <p:sp>
        <p:nvSpPr>
          <p:cNvPr id="7" name="TextBox 6"/>
          <p:cNvSpPr txBox="1"/>
          <p:nvPr/>
        </p:nvSpPr>
        <p:spPr>
          <a:xfrm>
            <a:off x="0" y="0"/>
            <a:ext cx="2695074"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b="1" i="1" dirty="0">
                <a:solidFill>
                  <a:schemeClr val="tx1"/>
                </a:solidFill>
                <a:latin typeface="Nanum Gothic" charset="-127"/>
                <a:ea typeface="Nanum Gothic" charset="-127"/>
                <a:cs typeface="Nanum Gothic" charset="-127"/>
              </a:rPr>
              <a:t>Real and Abstract </a:t>
            </a:r>
            <a:r>
              <a:rPr lang="mr-IN" sz="1800" b="1" i="1" dirty="0">
                <a:solidFill>
                  <a:schemeClr val="tx1"/>
                </a:solidFill>
                <a:latin typeface="Nanum Gothic" charset="-127"/>
                <a:ea typeface="Nanum Gothic" charset="-127"/>
                <a:cs typeface="Nanum Gothic" charset="-127"/>
              </a:rPr>
              <a:t>…</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451952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a:xfrm>
            <a:off x="869774" y="1599636"/>
            <a:ext cx="11379200" cy="7168796"/>
          </a:xfrm>
        </p:spPr>
        <p:txBody>
          <a:bodyPr>
            <a:normAutofit/>
          </a:bodyPr>
          <a:lstStyle/>
          <a:p>
            <a:pPr marL="457200" indent="-457200">
              <a:spcAft>
                <a:spcPts val="600"/>
              </a:spcAft>
              <a:buFont typeface="Arial" charset="0"/>
              <a:buChar char="•"/>
            </a:pPr>
            <a:r>
              <a:rPr lang="ko-KR" altLang="en-US" sz="3200" dirty="0">
                <a:latin typeface="나눔고딕" panose="020D0604000000000000" pitchFamily="50" charset="-127"/>
                <a:ea typeface="나눔고딕" panose="020D0604000000000000" pitchFamily="50" charset="-127"/>
              </a:rPr>
              <a:t>분석가는 입력 및 출력 요구 사항 </a:t>
            </a:r>
            <a:r>
              <a:rPr lang="en-US" altLang="ko-KR" sz="3200" dirty="0">
                <a:latin typeface="나눔고딕" panose="020D0604000000000000" pitchFamily="50" charset="-127"/>
                <a:ea typeface="나눔고딕" panose="020D0604000000000000" pitchFamily="50" charset="-127"/>
              </a:rPr>
              <a:t>(</a:t>
            </a:r>
            <a:r>
              <a:rPr lang="ko-KR" altLang="en-US" sz="3200" dirty="0">
                <a:latin typeface="나눔고딕" panose="020D0604000000000000" pitchFamily="50" charset="-127"/>
                <a:ea typeface="나눔고딕" panose="020D0604000000000000" pitchFamily="50" charset="-127"/>
              </a:rPr>
              <a:t>즉각적이고 잠재적인 요구 사항</a:t>
            </a:r>
            <a:r>
              <a:rPr lang="en-US" altLang="ko-KR" sz="3200" dirty="0">
                <a:latin typeface="나눔고딕" panose="020D0604000000000000" pitchFamily="50" charset="-127"/>
                <a:ea typeface="나눔고딕" panose="020D0604000000000000" pitchFamily="50" charset="-127"/>
              </a:rPr>
              <a:t>)</a:t>
            </a:r>
            <a:r>
              <a:rPr lang="ko-KR" altLang="en-US" sz="3200" dirty="0">
                <a:latin typeface="나눔고딕" panose="020D0604000000000000" pitchFamily="50" charset="-127"/>
                <a:ea typeface="나눔고딕" panose="020D0604000000000000" pitchFamily="50" charset="-127"/>
              </a:rPr>
              <a:t>을 결정하는 데 도움이 되도록 클라이언트의 문제점을 충분히 그리고 자세히 이해하는 것입니다</a:t>
            </a:r>
            <a:r>
              <a:rPr lang="en-US" altLang="ko-KR" sz="3200" dirty="0">
                <a:latin typeface="나눔고딕" panose="020D0604000000000000" pitchFamily="50" charset="-127"/>
                <a:ea typeface="나눔고딕" panose="020D0604000000000000" pitchFamily="50" charset="-127"/>
              </a:rPr>
              <a:t>.</a:t>
            </a:r>
          </a:p>
          <a:p>
            <a:pPr marL="457200" indent="-457200">
              <a:spcAft>
                <a:spcPts val="600"/>
              </a:spcAft>
              <a:buFont typeface="Arial" charset="0"/>
              <a:buChar char="•"/>
            </a:pPr>
            <a:r>
              <a:rPr lang="ko-KR" altLang="en-US" sz="3200" dirty="0">
                <a:latin typeface="나눔고딕" panose="020D0604000000000000" pitchFamily="50" charset="-127"/>
                <a:ea typeface="나눔고딕" panose="020D0604000000000000" pitchFamily="50" charset="-127"/>
              </a:rPr>
              <a:t>이를 </a:t>
            </a:r>
            <a:r>
              <a:rPr lang="en-US" altLang="ko-KR" sz="3200" dirty="0">
                <a:latin typeface="나눔고딕" panose="020D0604000000000000" pitchFamily="50" charset="-127"/>
                <a:ea typeface="나눔고딕" panose="020D0604000000000000" pitchFamily="50" charset="-127"/>
              </a:rPr>
              <a:t>use case</a:t>
            </a:r>
            <a:r>
              <a:rPr lang="ko-KR" altLang="en-US" sz="3200" dirty="0">
                <a:latin typeface="나눔고딕" panose="020D0604000000000000" pitchFamily="50" charset="-127"/>
                <a:ea typeface="나눔고딕" panose="020D0604000000000000" pitchFamily="50" charset="-127"/>
              </a:rPr>
              <a:t>로 표현할 수 있습니다</a:t>
            </a:r>
            <a:r>
              <a:rPr lang="en-US" altLang="ko-KR" sz="3200" dirty="0">
                <a:latin typeface="나눔고딕" panose="020D0604000000000000" pitchFamily="50" charset="-127"/>
                <a:ea typeface="나눔고딕" panose="020D0604000000000000" pitchFamily="50" charset="-127"/>
              </a:rPr>
              <a:t>.</a:t>
            </a:r>
            <a:r>
              <a:rPr lang="en-US" altLang="ko-KR" sz="3200" b="0" dirty="0">
                <a:latin typeface="나눔고딕" panose="020D0604000000000000" pitchFamily="50" charset="-127"/>
                <a:ea typeface="나눔고딕" panose="020D0604000000000000" pitchFamily="50" charset="-127"/>
              </a:rPr>
              <a:t> </a:t>
            </a:r>
          </a:p>
          <a:p>
            <a:pPr marL="457200" indent="-457200">
              <a:spcAft>
                <a:spcPts val="600"/>
              </a:spcAft>
              <a:buFont typeface="Arial" charset="0"/>
              <a:buChar char="•"/>
            </a:pPr>
            <a:r>
              <a:rPr lang="ko-KR" altLang="en-US" sz="3200" dirty="0">
                <a:latin typeface="나눔고딕" panose="020D0604000000000000" pitchFamily="50" charset="-127"/>
                <a:ea typeface="나눔고딕" panose="020D0604000000000000" pitchFamily="50" charset="-127"/>
              </a:rPr>
              <a:t>다음</a:t>
            </a:r>
            <a:r>
              <a:rPr lang="en-US" altLang="ko-KR" sz="3200" dirty="0">
                <a:latin typeface="나눔고딕" panose="020D0604000000000000" pitchFamily="50" charset="-127"/>
                <a:ea typeface="나눔고딕" panose="020D0604000000000000" pitchFamily="50" charset="-127"/>
              </a:rPr>
              <a:t>, </a:t>
            </a:r>
            <a:r>
              <a:rPr lang="ko-KR" altLang="en-US" sz="3200" dirty="0">
                <a:latin typeface="나눔고딕" panose="020D0604000000000000" pitchFamily="50" charset="-127"/>
                <a:ea typeface="나눔고딕" panose="020D0604000000000000" pitchFamily="50" charset="-127"/>
              </a:rPr>
              <a:t>분석가는 이러한 요구 사항을 지원할 데이터 모델을 개발해야 합니다</a:t>
            </a:r>
            <a:r>
              <a:rPr lang="en-US" altLang="ko-KR" sz="3200" b="0" dirty="0">
                <a:latin typeface="나눔고딕" panose="020D0604000000000000" pitchFamily="50" charset="-127"/>
                <a:ea typeface="나눔고딕" panose="020D0604000000000000" pitchFamily="50" charset="-127"/>
              </a:rPr>
              <a:t>.</a:t>
            </a:r>
          </a:p>
          <a:p>
            <a:pPr marL="457200" indent="-457200">
              <a:spcAft>
                <a:spcPts val="600"/>
              </a:spcAft>
              <a:buFont typeface="Arial" charset="0"/>
              <a:buChar char="•"/>
            </a:pPr>
            <a:r>
              <a:rPr lang="ko-KR" altLang="en-US" sz="3200" dirty="0">
                <a:latin typeface="나눔고딕" panose="020D0604000000000000" pitchFamily="50" charset="-127"/>
                <a:ea typeface="나눔고딕" panose="020D0604000000000000" pitchFamily="50" charset="-127"/>
              </a:rPr>
              <a:t>데이터 모델은 시스템의 세부 사항에 대한 상당한 통찰력을 제공하므로 </a:t>
            </a:r>
            <a:r>
              <a:rPr lang="en-US" altLang="ko-KR" sz="3200" dirty="0">
                <a:latin typeface="나눔고딕" panose="020D0604000000000000" pitchFamily="50" charset="-127"/>
                <a:ea typeface="나눔고딕" panose="020D0604000000000000" pitchFamily="50" charset="-127"/>
              </a:rPr>
              <a:t>use case</a:t>
            </a:r>
            <a:r>
              <a:rPr lang="ko-KR" altLang="en-US" sz="3200" dirty="0">
                <a:latin typeface="나눔고딕" panose="020D0604000000000000" pitchFamily="50" charset="-127"/>
                <a:ea typeface="나눔고딕" panose="020D0604000000000000" pitchFamily="50" charset="-127"/>
              </a:rPr>
              <a:t>와 데이터 모델을 종종 함께 개발합니다</a:t>
            </a:r>
            <a:r>
              <a:rPr lang="en-US" altLang="ko-KR" sz="3200" b="0" dirty="0">
                <a:latin typeface="나눔고딕" panose="020D0604000000000000" pitchFamily="50" charset="-127"/>
                <a:ea typeface="나눔고딕" panose="020D0604000000000000" pitchFamily="50" charset="-127"/>
              </a:rPr>
              <a:t>.</a:t>
            </a:r>
          </a:p>
          <a:p>
            <a:pPr marL="457200" indent="-457200">
              <a:spcAft>
                <a:spcPts val="600"/>
              </a:spcAft>
              <a:buFont typeface="Arial" charset="0"/>
              <a:buChar char="•"/>
            </a:pPr>
            <a:r>
              <a:rPr lang="en-US" altLang="ko-KR" sz="3200" dirty="0">
                <a:latin typeface="나눔고딕" panose="020D0604000000000000" pitchFamily="50" charset="-127"/>
                <a:ea typeface="나눔고딕" panose="020D0604000000000000" pitchFamily="50" charset="-127"/>
              </a:rPr>
              <a:t>use case</a:t>
            </a:r>
            <a:r>
              <a:rPr lang="ko-KR" altLang="en-US" sz="3200" dirty="0" err="1">
                <a:latin typeface="나눔고딕" panose="020D0604000000000000" pitchFamily="50" charset="-127"/>
                <a:ea typeface="나눔고딕" panose="020D0604000000000000" pitchFamily="50" charset="-127"/>
              </a:rPr>
              <a:t>를</a:t>
            </a:r>
            <a:r>
              <a:rPr lang="ko-KR" altLang="en-US" sz="3200" dirty="0">
                <a:latin typeface="나눔고딕" panose="020D0604000000000000" pitchFamily="50" charset="-127"/>
                <a:ea typeface="나눔고딕" panose="020D0604000000000000" pitchFamily="50" charset="-127"/>
              </a:rPr>
              <a:t> 적용하는 것은 쉽지 않은 문제입니다</a:t>
            </a:r>
            <a:r>
              <a:rPr lang="en-US" altLang="ko-KR" sz="3200" dirty="0">
                <a:latin typeface="나눔고딕" panose="020D0604000000000000" pitchFamily="50" charset="-127"/>
                <a:ea typeface="나눔고딕" panose="020D0604000000000000" pitchFamily="50" charset="-127"/>
              </a:rPr>
              <a:t>. </a:t>
            </a:r>
            <a:r>
              <a:rPr lang="ko-KR" altLang="en-US" sz="3200" dirty="0">
                <a:latin typeface="나눔고딕" panose="020D0604000000000000" pitchFamily="50" charset="-127"/>
                <a:ea typeface="나눔고딕" panose="020D0604000000000000" pitchFamily="50" charset="-127"/>
              </a:rPr>
              <a:t>사용자 또는 클라이언트가 전체 프로세스에 대한 명확한 아이디어를 갖는 경우는 거의 없습니다</a:t>
            </a:r>
            <a:r>
              <a:rPr lang="en-US" altLang="ko-KR" sz="3200" dirty="0">
                <a:latin typeface="나눔고딕" panose="020D0604000000000000" pitchFamily="50" charset="-127"/>
                <a:ea typeface="나눔고딕" panose="020D0604000000000000" pitchFamily="50" charset="-127"/>
              </a:rPr>
              <a:t>..</a:t>
            </a:r>
            <a:endParaRPr lang="ko-KR" altLang="en-US" sz="3200" dirty="0">
              <a:latin typeface="나눔고딕" panose="020D0604000000000000" pitchFamily="50" charset="-127"/>
              <a:ea typeface="나눔고딕" panose="020D0604000000000000" pitchFamily="50" charset="-127"/>
            </a:endParaRPr>
          </a:p>
        </p:txBody>
      </p:sp>
      <p:sp>
        <p:nvSpPr>
          <p:cNvPr id="4" name="슬라이드 번호 개체 틀 3"/>
          <p:cNvSpPr>
            <a:spLocks noGrp="1"/>
          </p:cNvSpPr>
          <p:nvPr>
            <p:ph type="sldNum" sz="quarter" idx="10"/>
          </p:nvPr>
        </p:nvSpPr>
        <p:spPr/>
        <p:txBody>
          <a:bodyPr/>
          <a:lstStyle/>
          <a:p>
            <a:fld id="{87E0FCFB-B33F-4CD9-B1B3-4FED43C6D8C2}" type="slidenum">
              <a:rPr lang="ko-KR" altLang="en-US" smtClean="0"/>
              <a:pPr/>
              <a:t>7</a:t>
            </a:fld>
            <a:endParaRPr lang="ko-KR" altLang="en-US" dirty="0"/>
          </a:p>
        </p:txBody>
      </p:sp>
      <p:sp>
        <p:nvSpPr>
          <p:cNvPr id="5" name="TextBox 4"/>
          <p:cNvSpPr txBox="1"/>
          <p:nvPr/>
        </p:nvSpPr>
        <p:spPr>
          <a:xfrm>
            <a:off x="0" y="0"/>
            <a:ext cx="2695074"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b="1" i="1" dirty="0">
                <a:solidFill>
                  <a:schemeClr val="tx1"/>
                </a:solidFill>
                <a:latin typeface="Nanum Gothic" charset="-127"/>
                <a:ea typeface="Nanum Gothic" charset="-127"/>
                <a:cs typeface="Nanum Gothic" charset="-127"/>
              </a:rPr>
              <a:t>Real and Abstract </a:t>
            </a:r>
            <a:r>
              <a:rPr lang="mr-IN" sz="1800" b="1" i="1" dirty="0">
                <a:solidFill>
                  <a:schemeClr val="tx1"/>
                </a:solidFill>
                <a:latin typeface="Nanum Gothic" charset="-127"/>
                <a:ea typeface="Nanum Gothic" charset="-127"/>
                <a:cs typeface="Nanum Gothic" charset="-127"/>
              </a:rPr>
              <a:t>…</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1900713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altLang="ko-KR" sz="5400" dirty="0">
                <a:latin typeface="Century Gothic" charset="0"/>
                <a:ea typeface="Century Gothic" charset="0"/>
                <a:cs typeface="Century Gothic" charset="0"/>
              </a:rPr>
              <a:t>Data Mining</a:t>
            </a:r>
            <a:endParaRPr lang="en-US" dirty="0">
              <a:latin typeface="Century Gothic" charset="0"/>
              <a:ea typeface="Century Gothic" charset="0"/>
              <a:cs typeface="Century Gothic" charset="0"/>
            </a:endParaRPr>
          </a:p>
        </p:txBody>
      </p:sp>
      <p:sp>
        <p:nvSpPr>
          <p:cNvPr id="3" name="내용 개체 틀 2"/>
          <p:cNvSpPr>
            <a:spLocks noGrp="1"/>
          </p:cNvSpPr>
          <p:nvPr>
            <p:ph idx="1"/>
          </p:nvPr>
        </p:nvSpPr>
        <p:spPr>
          <a:xfrm>
            <a:off x="650239" y="2255519"/>
            <a:ext cx="11704322" cy="2706226"/>
          </a:xfrm>
        </p:spPr>
        <p:txBody>
          <a:bodyPr>
            <a:noAutofit/>
          </a:bodyPr>
          <a:lstStyle/>
          <a:p>
            <a:pPr marL="342900" indent="-342900">
              <a:spcAft>
                <a:spcPts val="600"/>
              </a:spcAft>
              <a:buFont typeface="Arial" charset="0"/>
              <a:buChar char="•"/>
            </a:pPr>
            <a:r>
              <a:rPr lang="ko-KR" altLang="en-US" sz="2400" dirty="0">
                <a:latin typeface="나눔고딕" panose="020D0604000000000000" pitchFamily="50" charset="-127"/>
                <a:ea typeface="나눔고딕" panose="020D0604000000000000" pitchFamily="50" charset="-127"/>
              </a:rPr>
              <a:t>애널리스트는 데이터를 사용하는 방법에 대해 미리 생각하고 질문하고 즉시 및 가능한 미래 요구 사항을 수용할 수 있는 방식으로 데이터를 저장하는 것입니다</a:t>
            </a:r>
            <a:r>
              <a:rPr lang="en-US" altLang="ko-KR" sz="2400" dirty="0">
                <a:latin typeface="나눔고딕" panose="020D0604000000000000" pitchFamily="50" charset="-127"/>
                <a:ea typeface="나눔고딕" panose="020D0604000000000000" pitchFamily="50" charset="-127"/>
              </a:rPr>
              <a:t>..</a:t>
            </a:r>
          </a:p>
          <a:p>
            <a:pPr marL="342900" indent="-342900">
              <a:spcAft>
                <a:spcPts val="600"/>
              </a:spcAft>
              <a:buFont typeface="Arial" charset="0"/>
              <a:buChar char="•"/>
            </a:pPr>
            <a:r>
              <a:rPr lang="ko-KR" altLang="en-US" sz="2400" dirty="0">
                <a:latin typeface="나눔고딕" panose="020D0604000000000000" pitchFamily="50" charset="-127"/>
                <a:ea typeface="나눔고딕" panose="020D0604000000000000" pitchFamily="50" charset="-127"/>
              </a:rPr>
              <a:t>신중한 분석을 통해 매우 흔하게 나타나는 상황인 </a:t>
            </a:r>
            <a:r>
              <a:rPr lang="en-US" altLang="ko-KR" sz="2400" dirty="0">
                <a:latin typeface="나눔고딕" panose="020D0604000000000000" pitchFamily="50" charset="-127"/>
                <a:ea typeface="나눔고딕" panose="020D0604000000000000" pitchFamily="50" charset="-127"/>
              </a:rPr>
              <a:t>"</a:t>
            </a:r>
            <a:r>
              <a:rPr lang="ko-KR" altLang="en-US" sz="2400" dirty="0">
                <a:latin typeface="나눔고딕" panose="020D0604000000000000" pitchFamily="50" charset="-127"/>
                <a:ea typeface="나눔고딕" panose="020D0604000000000000" pitchFamily="50" charset="-127"/>
              </a:rPr>
              <a:t>데이터를 저장하고 있지만 추출하기 어렵다</a:t>
            </a:r>
            <a:r>
              <a:rPr lang="en-US" altLang="ko-KR" sz="2400" dirty="0">
                <a:latin typeface="나눔고딕" panose="020D0604000000000000" pitchFamily="50" charset="-127"/>
                <a:ea typeface="나눔고딕" panose="020D0604000000000000" pitchFamily="50" charset="-127"/>
              </a:rPr>
              <a:t>"</a:t>
            </a:r>
            <a:r>
              <a:rPr lang="ko-KR" altLang="en-US" sz="2400" dirty="0">
                <a:latin typeface="나눔고딕" panose="020D0604000000000000" pitchFamily="50" charset="-127"/>
                <a:ea typeface="나눔고딕" panose="020D0604000000000000" pitchFamily="50" charset="-127"/>
              </a:rPr>
              <a:t>는 것을 예방할 수 있습니다</a:t>
            </a:r>
            <a:r>
              <a:rPr lang="en-US" altLang="ko-KR" sz="2400" dirty="0">
                <a:latin typeface="나눔고딕" panose="020D0604000000000000" pitchFamily="50" charset="-127"/>
                <a:ea typeface="나눔고딕" panose="020D0604000000000000" pitchFamily="50" charset="-127"/>
              </a:rPr>
              <a:t>. </a:t>
            </a:r>
          </a:p>
          <a:p>
            <a:pPr marL="342900" indent="-342900">
              <a:spcAft>
                <a:spcPts val="600"/>
              </a:spcAft>
              <a:buFont typeface="Arial" charset="0"/>
              <a:buChar char="•"/>
            </a:pPr>
            <a:r>
              <a:rPr lang="ko-KR" altLang="en-US" sz="2400" dirty="0">
                <a:latin typeface="나눔고딕" panose="020D0604000000000000" pitchFamily="50" charset="-127"/>
                <a:ea typeface="나눔고딕" panose="020D0604000000000000" pitchFamily="50" charset="-127"/>
              </a:rPr>
              <a:t>잠재적인 출력 요구 사항을 예측하는 것은 데이터 저장의 가장 어려운 측면 중 하나입니다</a:t>
            </a:r>
            <a:r>
              <a:rPr lang="en-US" altLang="ko-KR" sz="2400" dirty="0">
                <a:latin typeface="나눔고딕" panose="020D0604000000000000" pitchFamily="50" charset="-127"/>
                <a:ea typeface="나눔고딕" panose="020D0604000000000000" pitchFamily="50" charset="-127"/>
              </a:rPr>
              <a:t>..</a:t>
            </a:r>
          </a:p>
        </p:txBody>
      </p:sp>
      <p:sp>
        <p:nvSpPr>
          <p:cNvPr id="4" name="슬라이드 번호 개체 틀 3"/>
          <p:cNvSpPr>
            <a:spLocks noGrp="1"/>
          </p:cNvSpPr>
          <p:nvPr>
            <p:ph type="sldNum" sz="quarter" idx="12"/>
          </p:nvPr>
        </p:nvSpPr>
        <p:spPr/>
        <p:txBody>
          <a:bodyPr/>
          <a:lstStyle/>
          <a:p>
            <a:fld id="{87E0FCFB-B33F-4CD9-B1B3-4FED43C6D8C2}" type="slidenum">
              <a:rPr lang="ko-KR" altLang="en-US" smtClean="0"/>
              <a:pPr/>
              <a:t>8</a:t>
            </a:fld>
            <a:endParaRPr lang="ko-KR" altLang="en-US" dirty="0"/>
          </a:p>
        </p:txBody>
      </p:sp>
      <p:pic>
        <p:nvPicPr>
          <p:cNvPr id="2" name="그림 1"/>
          <p:cNvPicPr>
            <a:picLocks noChangeAspect="1"/>
          </p:cNvPicPr>
          <p:nvPr/>
        </p:nvPicPr>
        <p:blipFill>
          <a:blip r:embed="rId2"/>
          <a:stretch>
            <a:fillRect/>
          </a:stretch>
        </p:blipFill>
        <p:spPr>
          <a:xfrm>
            <a:off x="3327648" y="5436660"/>
            <a:ext cx="4998206" cy="3843829"/>
          </a:xfrm>
          <a:prstGeom prst="rect">
            <a:avLst/>
          </a:prstGeom>
        </p:spPr>
      </p:pic>
      <p:sp>
        <p:nvSpPr>
          <p:cNvPr id="7" name="TextBox 6"/>
          <p:cNvSpPr txBox="1"/>
          <p:nvPr/>
        </p:nvSpPr>
        <p:spPr>
          <a:xfrm>
            <a:off x="0" y="0"/>
            <a:ext cx="2695074"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b="1" i="1" dirty="0">
                <a:solidFill>
                  <a:schemeClr val="tx1"/>
                </a:solidFill>
                <a:latin typeface="Nanum Gothic" charset="-127"/>
                <a:ea typeface="Nanum Gothic" charset="-127"/>
                <a:cs typeface="Nanum Gothic" charset="-127"/>
              </a:rPr>
              <a:t>Real and Abstract </a:t>
            </a:r>
            <a:r>
              <a:rPr lang="mr-IN" sz="1800" b="1" i="1" dirty="0">
                <a:solidFill>
                  <a:schemeClr val="tx1"/>
                </a:solidFill>
                <a:latin typeface="Nanum Gothic" charset="-127"/>
                <a:ea typeface="Nanum Gothic" charset="-127"/>
                <a:cs typeface="Nanum Gothic" charset="-127"/>
              </a:rPr>
              <a:t>…</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14695033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ko-KR" sz="5400">
                <a:latin typeface="Century Gothic" charset="0"/>
                <a:ea typeface="Century Gothic" charset="0"/>
                <a:cs typeface="Century Gothic" charset="0"/>
              </a:rPr>
              <a:t>Task Automation</a:t>
            </a:r>
            <a:endParaRPr lang="en-US">
              <a:latin typeface="Century Gothic" charset="0"/>
              <a:ea typeface="Century Gothic" charset="0"/>
              <a:cs typeface="Century Gothic" charset="0"/>
            </a:endParaRPr>
          </a:p>
        </p:txBody>
      </p:sp>
      <p:sp>
        <p:nvSpPr>
          <p:cNvPr id="3" name="내용 개체 틀 2"/>
          <p:cNvSpPr>
            <a:spLocks noGrp="1"/>
          </p:cNvSpPr>
          <p:nvPr>
            <p:ph idx="1"/>
          </p:nvPr>
        </p:nvSpPr>
        <p:spPr>
          <a:xfrm>
            <a:off x="650239" y="2255518"/>
            <a:ext cx="11704322" cy="2011682"/>
          </a:xfrm>
        </p:spPr>
        <p:txBody>
          <a:bodyPr>
            <a:noAutofit/>
          </a:bodyPr>
          <a:lstStyle/>
          <a:p>
            <a:pPr marL="342900" indent="-342900">
              <a:spcAft>
                <a:spcPts val="600"/>
              </a:spcAft>
              <a:buFont typeface="Arial" charset="0"/>
              <a:buChar char="•"/>
            </a:pPr>
            <a:r>
              <a:rPr lang="ko-KR" altLang="en-US" sz="2400" dirty="0">
                <a:latin typeface="나눔고딕" panose="020D0604000000000000" pitchFamily="50" charset="-127"/>
                <a:ea typeface="나눔고딕" panose="020D0604000000000000" pitchFamily="50" charset="-127"/>
              </a:rPr>
              <a:t>많은 프로젝트에서 자동화가 필요한 업무를 처리하는 사용자가 관여됩니다</a:t>
            </a:r>
            <a:r>
              <a:rPr lang="en-US" altLang="ko-KR" sz="2400" dirty="0">
                <a:latin typeface="나눔고딕" panose="020D0604000000000000" pitchFamily="50" charset="-127"/>
                <a:ea typeface="나눔고딕" panose="020D0604000000000000" pitchFamily="50" charset="-127"/>
              </a:rPr>
              <a:t>.</a:t>
            </a:r>
          </a:p>
          <a:p>
            <a:pPr marL="342900" indent="-342900">
              <a:spcAft>
                <a:spcPts val="600"/>
              </a:spcAft>
              <a:buFont typeface="Arial" charset="0"/>
              <a:buChar char="•"/>
            </a:pPr>
            <a:r>
              <a:rPr lang="ko-KR" altLang="en-US" sz="2400" dirty="0">
                <a:latin typeface="나눔고딕" panose="020D0604000000000000" pitchFamily="50" charset="-127"/>
                <a:ea typeface="나눔고딕" panose="020D0604000000000000" pitchFamily="50" charset="-127"/>
              </a:rPr>
              <a:t>일반적으로 사용자는 업무에 대해 명확한 생각을 가지고 있습니다</a:t>
            </a:r>
            <a:r>
              <a:rPr lang="en-US" altLang="ko-KR" sz="2400" dirty="0">
                <a:latin typeface="나눔고딕" panose="020D0604000000000000" pitchFamily="50" charset="-127"/>
                <a:ea typeface="나눔고딕" panose="020D0604000000000000" pitchFamily="50" charset="-127"/>
              </a:rPr>
              <a:t>.</a:t>
            </a:r>
          </a:p>
          <a:p>
            <a:pPr marL="342900" indent="-342900">
              <a:spcAft>
                <a:spcPts val="600"/>
              </a:spcAft>
              <a:buFont typeface="Arial" charset="0"/>
              <a:buChar char="•"/>
            </a:pPr>
            <a:r>
              <a:rPr lang="ko-KR" altLang="en-US" sz="2400" dirty="0">
                <a:latin typeface="나눔고딕" panose="020D0604000000000000" pitchFamily="50" charset="-127"/>
                <a:ea typeface="나눔고딕" panose="020D0604000000000000" pitchFamily="50" charset="-127"/>
              </a:rPr>
              <a:t>분석가는 사용자가 기록하고</a:t>
            </a:r>
            <a:r>
              <a:rPr lang="en-US" altLang="ko-KR" sz="2400" dirty="0">
                <a:latin typeface="나눔고딕" panose="020D0604000000000000" pitchFamily="50" charset="-127"/>
                <a:ea typeface="나눔고딕" panose="020D0604000000000000" pitchFamily="50" charset="-127"/>
              </a:rPr>
              <a:t>, </a:t>
            </a:r>
            <a:r>
              <a:rPr lang="ko-KR" altLang="en-US" sz="2400" dirty="0">
                <a:latin typeface="나눔고딕" panose="020D0604000000000000" pitchFamily="50" charset="-127"/>
                <a:ea typeface="나눔고딕" panose="020D0604000000000000" pitchFamily="50" charset="-127"/>
              </a:rPr>
              <a:t>보고해야 할 내용에서 수행하는 </a:t>
            </a:r>
            <a:r>
              <a:rPr lang="ko-KR" altLang="en-US" sz="2400" dirty="0" err="1">
                <a:latin typeface="나눔고딕" panose="020D0604000000000000" pitchFamily="50" charset="-127"/>
                <a:ea typeface="나눔고딕" panose="020D0604000000000000" pitchFamily="50" charset="-127"/>
              </a:rPr>
              <a:t>업무을</a:t>
            </a:r>
            <a:r>
              <a:rPr lang="ko-KR" altLang="en-US" sz="2400" dirty="0">
                <a:latin typeface="나눔고딕" panose="020D0604000000000000" pitchFamily="50" charset="-127"/>
                <a:ea typeface="나눔고딕" panose="020D0604000000000000" pitchFamily="50" charset="-127"/>
              </a:rPr>
              <a:t> 분리하여 문제를 </a:t>
            </a:r>
            <a:r>
              <a:rPr lang="ko-KR" altLang="en-US" sz="2400" dirty="0" err="1">
                <a:latin typeface="나눔고딕" panose="020D0604000000000000" pitchFamily="50" charset="-127"/>
                <a:ea typeface="나눔고딕" panose="020D0604000000000000" pitchFamily="50" charset="-127"/>
              </a:rPr>
              <a:t>재작성하는</a:t>
            </a:r>
            <a:r>
              <a:rPr lang="ko-KR" altLang="en-US" sz="2400" dirty="0">
                <a:latin typeface="나눔고딕" panose="020D0604000000000000" pitchFamily="50" charset="-127"/>
                <a:ea typeface="나눔고딕" panose="020D0604000000000000" pitchFamily="50" charset="-127"/>
              </a:rPr>
              <a:t> 것입니다</a:t>
            </a:r>
            <a:r>
              <a:rPr lang="en-US" altLang="ko-KR" sz="2400" dirty="0">
                <a:latin typeface="나눔고딕" panose="020D0604000000000000" pitchFamily="50" charset="-127"/>
                <a:ea typeface="나눔고딕" panose="020D0604000000000000" pitchFamily="50" charset="-127"/>
              </a:rPr>
              <a:t>.</a:t>
            </a:r>
          </a:p>
        </p:txBody>
      </p:sp>
      <p:sp>
        <p:nvSpPr>
          <p:cNvPr id="4" name="슬라이드 번호 개체 틀 3"/>
          <p:cNvSpPr>
            <a:spLocks noGrp="1"/>
          </p:cNvSpPr>
          <p:nvPr>
            <p:ph type="sldNum" sz="quarter" idx="12"/>
          </p:nvPr>
        </p:nvSpPr>
        <p:spPr/>
        <p:txBody>
          <a:bodyPr/>
          <a:lstStyle/>
          <a:p>
            <a:fld id="{87E0FCFB-B33F-4CD9-B1B3-4FED43C6D8C2}" type="slidenum">
              <a:rPr lang="ko-KR" altLang="en-US" smtClean="0"/>
              <a:pPr/>
              <a:t>9</a:t>
            </a:fld>
            <a:endParaRPr lang="ko-KR" altLang="en-US" dirty="0"/>
          </a:p>
        </p:txBody>
      </p:sp>
      <p:pic>
        <p:nvPicPr>
          <p:cNvPr id="5" name="그림 4"/>
          <p:cNvPicPr>
            <a:picLocks noChangeAspect="1"/>
          </p:cNvPicPr>
          <p:nvPr/>
        </p:nvPicPr>
        <p:blipFill>
          <a:blip r:embed="rId2"/>
          <a:stretch>
            <a:fillRect/>
          </a:stretch>
        </p:blipFill>
        <p:spPr>
          <a:xfrm>
            <a:off x="3176336" y="4423738"/>
            <a:ext cx="6312035" cy="4876047"/>
          </a:xfrm>
          <a:prstGeom prst="rect">
            <a:avLst/>
          </a:prstGeom>
        </p:spPr>
      </p:pic>
      <p:sp>
        <p:nvSpPr>
          <p:cNvPr id="7" name="TextBox 6"/>
          <p:cNvSpPr txBox="1"/>
          <p:nvPr/>
        </p:nvSpPr>
        <p:spPr>
          <a:xfrm>
            <a:off x="0" y="0"/>
            <a:ext cx="2695074" cy="37959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1" hangingPunct="0">
              <a:lnSpc>
                <a:spcPct val="100000"/>
              </a:lnSpc>
              <a:spcBef>
                <a:spcPts val="0"/>
              </a:spcBef>
              <a:spcAft>
                <a:spcPts val="0"/>
              </a:spcAft>
              <a:buClrTx/>
              <a:buSzTx/>
              <a:buFontTx/>
              <a:buNone/>
              <a:tabLst/>
            </a:pPr>
            <a:r>
              <a:rPr lang="en-US" sz="1800" b="1" i="1" dirty="0">
                <a:solidFill>
                  <a:schemeClr val="tx1"/>
                </a:solidFill>
                <a:latin typeface="Nanum Gothic" charset="-127"/>
                <a:ea typeface="Nanum Gothic" charset="-127"/>
                <a:cs typeface="Nanum Gothic" charset="-127"/>
              </a:rPr>
              <a:t>Real and Abstract </a:t>
            </a:r>
            <a:r>
              <a:rPr lang="mr-IN" sz="1800" b="1" i="1" dirty="0">
                <a:solidFill>
                  <a:schemeClr val="tx1"/>
                </a:solidFill>
                <a:latin typeface="Nanum Gothic" charset="-127"/>
                <a:ea typeface="Nanum Gothic" charset="-127"/>
                <a:cs typeface="Nanum Gothic" charset="-127"/>
              </a:rPr>
              <a:t>…</a:t>
            </a:r>
            <a:r>
              <a:rPr lang="en-US" sz="1800" b="1" dirty="0">
                <a:solidFill>
                  <a:schemeClr val="tx1"/>
                </a:solidFill>
                <a:latin typeface="Nanum Gothic" charset="-127"/>
                <a:ea typeface="Nanum Gothic" charset="-127"/>
                <a:cs typeface="Nanum Gothic" charset="-127"/>
              </a:rPr>
              <a:t> &gt;</a:t>
            </a:r>
            <a:endParaRPr kumimoji="0" lang="en-US" sz="1800" b="1" i="1" u="none" strike="noStrike" cap="none" spc="0" normalizeH="0" baseline="0" dirty="0">
              <a:ln>
                <a:noFill/>
              </a:ln>
              <a:solidFill>
                <a:schemeClr val="tx1"/>
              </a:solidFill>
              <a:effectLst/>
              <a:uFillTx/>
              <a:latin typeface="Nanum Gothic" charset="-127"/>
              <a:ea typeface="Nanum Gothic" charset="-127"/>
              <a:cs typeface="Nanum Gothic" charset="-127"/>
              <a:sym typeface="American Typewriter"/>
            </a:endParaRPr>
          </a:p>
        </p:txBody>
      </p:sp>
    </p:spTree>
    <p:extLst>
      <p:ext uri="{BB962C8B-B14F-4D97-AF65-F5344CB8AC3E}">
        <p14:creationId xmlns:p14="http://schemas.microsoft.com/office/powerpoint/2010/main" val="188015705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American Typewriter"/>
        <a:ea typeface="American Typewriter"/>
        <a:cs typeface="American Typewriter"/>
      </a:majorFont>
      <a:minorFont>
        <a:latin typeface="American Typewriter"/>
        <a:ea typeface="American Typewriter"/>
        <a:cs typeface="American Typewriter"/>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77800" dist="406400" dir="5400000" rotWithShape="0">
              <a:srgbClr val="000000">
                <a:alpha val="68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177800" dist="406400" dir="5400000" rotWithShape="0">
            <a:srgbClr val="000000">
              <a:alpha val="68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American Typewrite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4000" b="0" i="0" u="none" strike="noStrike" cap="none" spc="0" normalizeH="0" baseline="0">
            <a:ln>
              <a:noFill/>
            </a:ln>
            <a:solidFill>
              <a:srgbClr val="FFFFFF"/>
            </a:solidFill>
            <a:effectLst/>
            <a:uFillTx/>
            <a:latin typeface="+mn-lt"/>
            <a:ea typeface="+mn-ea"/>
            <a:cs typeface="+mn-cs"/>
            <a:sym typeface="American Typewrite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American Typewriter"/>
        <a:ea typeface="American Typewriter"/>
        <a:cs typeface="American Typewriter"/>
      </a:majorFont>
      <a:minorFont>
        <a:latin typeface="American Typewriter"/>
        <a:ea typeface="American Typewriter"/>
        <a:cs typeface="American Typewriter"/>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77800" dist="406400" dir="5400000" rotWithShape="0">
              <a:srgbClr val="000000">
                <a:alpha val="68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177800" dist="406400" dir="5400000" rotWithShape="0">
            <a:srgbClr val="000000">
              <a:alpha val="68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American Typewrite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4000" b="0" i="0" u="none" strike="noStrike" cap="none" spc="0" normalizeH="0" baseline="0">
            <a:ln>
              <a:noFill/>
            </a:ln>
            <a:solidFill>
              <a:srgbClr val="FFFFFF"/>
            </a:solidFill>
            <a:effectLst/>
            <a:uFillTx/>
            <a:latin typeface="+mn-lt"/>
            <a:ea typeface="+mn-ea"/>
            <a:cs typeface="+mn-cs"/>
            <a:sym typeface="American Typewrite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2906</TotalTime>
  <Words>5899</Words>
  <Application>Microsoft Macintosh PowerPoint</Application>
  <PresentationFormat>Custom</PresentationFormat>
  <Paragraphs>533</Paragraphs>
  <Slides>53</Slides>
  <Notes>38</Notes>
  <HiddenSlides>0</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53</vt:i4>
      </vt:variant>
    </vt:vector>
  </HeadingPairs>
  <TitlesOfParts>
    <vt:vector size="70" baseType="lpstr">
      <vt:lpstr>.AppleSystemUIFont</vt:lpstr>
      <vt:lpstr>맑은 고딕</vt:lpstr>
      <vt:lpstr>Nanum Gothic</vt:lpstr>
      <vt:lpstr>나눔고딕</vt:lpstr>
      <vt:lpstr>나눔고딕 ExtraBold</vt:lpstr>
      <vt:lpstr>나눔고딕OTF</vt:lpstr>
      <vt:lpstr>나눔명조</vt:lpstr>
      <vt:lpstr>나눔손글씨 펜</vt:lpstr>
      <vt:lpstr>American Typewriter</vt:lpstr>
      <vt:lpstr>Arial</vt:lpstr>
      <vt:lpstr>Century Gothic</vt:lpstr>
      <vt:lpstr>Courier</vt:lpstr>
      <vt:lpstr>Courier New</vt:lpstr>
      <vt:lpstr>Gill Sans MT</vt:lpstr>
      <vt:lpstr>Lucida Grande</vt:lpstr>
      <vt:lpstr>Wingdings</vt:lpstr>
      <vt:lpstr>White</vt:lpstr>
      <vt:lpstr>6. Initial Requirements and Use Caes</vt:lpstr>
      <vt:lpstr>Schedule*</vt:lpstr>
      <vt:lpstr>PowerPoint Presentation</vt:lpstr>
      <vt:lpstr>PowerPoint Presentation</vt:lpstr>
      <vt:lpstr>Today’s Lecture</vt:lpstr>
      <vt:lpstr>Real and Abstract Views of a Problem</vt:lpstr>
      <vt:lpstr>PowerPoint Presentation</vt:lpstr>
      <vt:lpstr>Data Mining</vt:lpstr>
      <vt:lpstr>Task Automation</vt:lpstr>
      <vt:lpstr>PowerPoint Presentation</vt:lpstr>
      <vt:lpstr>PowerPoint Presentation</vt:lpstr>
      <vt:lpstr>Exercise 3-1</vt:lpstr>
      <vt:lpstr>PowerPoint Presentation</vt:lpstr>
      <vt:lpstr>What Does the User Do?</vt:lpstr>
      <vt:lpstr>What Data Are Involved?</vt:lpstr>
      <vt:lpstr>PowerPoint Presentation</vt:lpstr>
      <vt:lpstr>PowerPoint Presentation</vt:lpstr>
      <vt:lpstr>PowerPoint Presentation</vt:lpstr>
      <vt:lpstr>Exercise 4-1</vt:lpstr>
      <vt:lpstr>What is the Objective of the System?</vt:lpstr>
      <vt:lpstr>PowerPoint Presentation</vt:lpstr>
      <vt:lpstr>What Data are Required to Satisfy the Objective?</vt:lpstr>
      <vt:lpstr>PowerPoint Presentation</vt:lpstr>
      <vt:lpstr>PowerPoint Presentation</vt:lpstr>
      <vt:lpstr>Exercise 4-2</vt:lpstr>
      <vt:lpstr>Example 3-2: Restatement of 휴학 및 승인 서비스</vt:lpstr>
      <vt:lpstr>What are Input Use Cases?</vt:lpstr>
      <vt:lpstr>Revisited “What Data Are Involved?”</vt:lpstr>
      <vt:lpstr>PowerPoint Presentation</vt:lpstr>
      <vt:lpstr>Example 3-3: Initial Use Cases of 휴학 및 승인 서비스</vt:lpstr>
      <vt:lpstr>PowerPoint Presentation</vt:lpstr>
      <vt:lpstr>What is the First Data Model?</vt:lpstr>
      <vt:lpstr>What is the First Data Model?</vt:lpstr>
      <vt:lpstr>What Are the Output Use Cases?</vt:lpstr>
      <vt:lpstr>PowerPoint Presentation</vt:lpstr>
      <vt:lpstr>PowerPoint Presentation</vt:lpstr>
      <vt:lpstr>Example 3-4: Statistical Reporting Use Case for Meal Deliveries</vt:lpstr>
      <vt:lpstr>More Use Cases?</vt:lpstr>
      <vt:lpstr>PowerPoint Presentation</vt:lpstr>
      <vt:lpstr>PowerPoint Presentation</vt:lpstr>
      <vt:lpstr>PowerPoint Presentation</vt:lpstr>
      <vt:lpstr>PowerPoint Presentation</vt:lpstr>
      <vt:lpstr>PowerPoint Presentation</vt:lpstr>
      <vt:lpstr>Finding Out More About the Problem?</vt:lpstr>
      <vt:lpstr>What Have We Postponed?</vt:lpstr>
      <vt:lpstr>PowerPoint Presentation</vt:lpstr>
      <vt:lpstr>PowerPoint Presentation</vt:lpstr>
      <vt:lpstr>PowerPoint Presentation</vt:lpstr>
      <vt:lpstr>PowerPoint Presentation</vt:lpstr>
      <vt:lpstr>Exercise 6-1</vt:lpstr>
      <vt:lpstr>PowerPoint Presentation</vt:lpstr>
      <vt:lpstr>Summary</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CS489: Computer Ethics &amp; Social Issues</dc:title>
  <dc:creator>Yoon Joon Lee</dc:creator>
  <cp:lastModifiedBy>Lee Yoon Joon</cp:lastModifiedBy>
  <cp:revision>334</cp:revision>
  <cp:lastPrinted>2017-07-02T06:09:04Z</cp:lastPrinted>
  <dcterms:modified xsi:type="dcterms:W3CDTF">2019-02-26T00:46:23Z</dcterms:modified>
</cp:coreProperties>
</file>